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75" r:id="rId4"/>
    <p:sldId id="288" r:id="rId5"/>
    <p:sldId id="289" r:id="rId6"/>
    <p:sldId id="290" r:id="rId7"/>
    <p:sldId id="263" r:id="rId8"/>
    <p:sldId id="273" r:id="rId9"/>
    <p:sldId id="281" r:id="rId10"/>
    <p:sldId id="292" r:id="rId11"/>
    <p:sldId id="293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6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54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4CEC4-3518-46AA-868A-EDE01262F1AA}" type="datetimeFigureOut">
              <a:rPr lang="he-IL" smtClean="0"/>
              <a:t>כ"ז/תשרי/תשפ"ו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71D54-9CD8-4433-BE21-C5B838CE9DC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384813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4CEC4-3518-46AA-868A-EDE01262F1AA}" type="datetimeFigureOut">
              <a:rPr lang="he-IL" smtClean="0"/>
              <a:t>כ"ז/תשרי/תשפ"ו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71D54-9CD8-4433-BE21-C5B838CE9DC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105336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4CEC4-3518-46AA-868A-EDE01262F1AA}" type="datetimeFigureOut">
              <a:rPr lang="he-IL" smtClean="0"/>
              <a:t>כ"ז/תשרי/תשפ"ו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71D54-9CD8-4433-BE21-C5B838CE9DC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12993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4CEC4-3518-46AA-868A-EDE01262F1AA}" type="datetimeFigureOut">
              <a:rPr lang="he-IL" smtClean="0"/>
              <a:t>כ"ז/תשרי/תשפ"ו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71D54-9CD8-4433-BE21-C5B838CE9DC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217925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4CEC4-3518-46AA-868A-EDE01262F1AA}" type="datetimeFigureOut">
              <a:rPr lang="he-IL" smtClean="0"/>
              <a:t>כ"ז/תשרי/תשפ"ו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71D54-9CD8-4433-BE21-C5B838CE9DC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25207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4CEC4-3518-46AA-868A-EDE01262F1AA}" type="datetimeFigureOut">
              <a:rPr lang="he-IL" smtClean="0"/>
              <a:t>כ"ז/תשרי/תשפ"ו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71D54-9CD8-4433-BE21-C5B838CE9DC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5963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4CEC4-3518-46AA-868A-EDE01262F1AA}" type="datetimeFigureOut">
              <a:rPr lang="he-IL" smtClean="0"/>
              <a:t>כ"ז/תשרי/תשפ"ו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71D54-9CD8-4433-BE21-C5B838CE9DC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62960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4CEC4-3518-46AA-868A-EDE01262F1AA}" type="datetimeFigureOut">
              <a:rPr lang="he-IL" smtClean="0"/>
              <a:t>כ"ז/תשרי/תשפ"ו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71D54-9CD8-4433-BE21-C5B838CE9DC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02619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4CEC4-3518-46AA-868A-EDE01262F1AA}" type="datetimeFigureOut">
              <a:rPr lang="he-IL" smtClean="0"/>
              <a:t>כ"ז/תשרי/תשפ"ו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71D54-9CD8-4433-BE21-C5B838CE9DC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460237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4CEC4-3518-46AA-868A-EDE01262F1AA}" type="datetimeFigureOut">
              <a:rPr lang="he-IL" smtClean="0"/>
              <a:t>כ"ז/תשרי/תשפ"ו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71D54-9CD8-4433-BE21-C5B838CE9DC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025404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4CEC4-3518-46AA-868A-EDE01262F1AA}" type="datetimeFigureOut">
              <a:rPr lang="he-IL" smtClean="0"/>
              <a:t>כ"ז/תשרי/תשפ"ו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71D54-9CD8-4433-BE21-C5B838CE9DC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07508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84CEC4-3518-46AA-868A-EDE01262F1AA}" type="datetimeFigureOut">
              <a:rPr lang="he-IL" smtClean="0"/>
              <a:t>כ"ז/תשרי/תשפ"ו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371D54-9CD8-4433-BE21-C5B838CE9DC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85687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osner-law.co.il/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C23036BC-7430-4E2D-9F2E-985CD49564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388795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51DB1C0-EDA5-4C5F-BDDF-9519B539015F}"/>
              </a:ext>
            </a:extLst>
          </p:cNvPr>
          <p:cNvSpPr txBox="1"/>
          <p:nvPr/>
        </p:nvSpPr>
        <p:spPr>
          <a:xfrm>
            <a:off x="521638" y="3761928"/>
            <a:ext cx="10800966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7200" b="1" dirty="0">
                <a:latin typeface="David" panose="020E0502060401010101" pitchFamily="34" charset="-79"/>
                <a:cs typeface="David" panose="020E0502060401010101" pitchFamily="34" charset="-79"/>
              </a:rPr>
              <a:t>כיצד נאבקים בדחיית הפיצויים</a:t>
            </a:r>
          </a:p>
          <a:p>
            <a:pPr algn="ctr"/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יום עיון מחוז חיפה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C198A83-432A-409D-A502-1450A7DE6ADA}"/>
              </a:ext>
            </a:extLst>
          </p:cNvPr>
          <p:cNvSpPr txBox="1"/>
          <p:nvPr/>
        </p:nvSpPr>
        <p:spPr>
          <a:xfrm>
            <a:off x="3129822" y="5560046"/>
            <a:ext cx="5382073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3600" b="1" dirty="0">
                <a:latin typeface="David" panose="020E0502060401010101" pitchFamily="34" charset="-79"/>
                <a:cs typeface="David" panose="020E0502060401010101" pitchFamily="34" charset="-79"/>
              </a:rPr>
              <a:t>ד"ר אסף פוזנר, עו"ד</a:t>
            </a:r>
          </a:p>
        </p:txBody>
      </p:sp>
    </p:spTree>
    <p:extLst>
      <p:ext uri="{BB962C8B-B14F-4D97-AF65-F5344CB8AC3E}">
        <p14:creationId xmlns:p14="http://schemas.microsoft.com/office/powerpoint/2010/main" val="1717204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3">
            <a:extLst>
              <a:ext uri="{FF2B5EF4-FFF2-40B4-BE49-F238E27FC236}">
                <a16:creationId xmlns:a16="http://schemas.microsoft.com/office/drawing/2014/main" id="{AE018DCA-94BE-4B49-8F78-5435C13BE963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92000" cy="1834936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CD80027-F928-42E6-BFE9-64442949E98A}"/>
              </a:ext>
            </a:extLst>
          </p:cNvPr>
          <p:cNvSpPr txBox="1"/>
          <p:nvPr/>
        </p:nvSpPr>
        <p:spPr>
          <a:xfrm>
            <a:off x="4450579" y="782424"/>
            <a:ext cx="6891753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3600" b="1" dirty="0">
                <a:latin typeface="David" panose="020E0502060401010101" pitchFamily="34" charset="-79"/>
                <a:cs typeface="David" panose="020E0502060401010101" pitchFamily="34" charset="-79"/>
              </a:rPr>
              <a:t>פסיקה בישראל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CB9BCBD-4FE8-4782-A4C8-FD78E1710695}"/>
              </a:ext>
            </a:extLst>
          </p:cNvPr>
          <p:cNvSpPr txBox="1"/>
          <p:nvPr/>
        </p:nvSpPr>
        <p:spPr>
          <a:xfrm>
            <a:off x="145163" y="1512788"/>
            <a:ext cx="11525122" cy="467820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just" rtl="1">
              <a:lnSpc>
                <a:spcPct val="150000"/>
              </a:lnSpc>
            </a:pPr>
            <a:r>
              <a:rPr lang="he-IL" sz="2400" dirty="0">
                <a:latin typeface="David" panose="020E0502060401010101" pitchFamily="34" charset="-79"/>
                <a:cs typeface="David" panose="020E0502060401010101" pitchFamily="34" charset="-79"/>
              </a:rPr>
              <a:t>בפסיקה:</a:t>
            </a:r>
          </a:p>
          <a:p>
            <a:pPr algn="just" rtl="1">
              <a:lnSpc>
                <a:spcPct val="150000"/>
              </a:lnSpc>
            </a:pPr>
            <a:r>
              <a:rPr lang="he-IL" sz="1600" dirty="0">
                <a:latin typeface="David" panose="020E0502060401010101" pitchFamily="34" charset="-79"/>
                <a:cs typeface="David" panose="020E0502060401010101" pitchFamily="34" charset="-79"/>
              </a:rPr>
              <a:t>פסק הדין הראשוני: </a:t>
            </a:r>
            <a:r>
              <a:rPr lang="he-IL" sz="1600" dirty="0">
                <a:highlight>
                  <a:srgbClr val="FFFF00"/>
                </a:highlight>
                <a:latin typeface="David" panose="020E0502060401010101" pitchFamily="34" charset="-79"/>
                <a:cs typeface="David" panose="020E0502060401010101" pitchFamily="34" charset="-79"/>
              </a:rPr>
              <a:t>ת"א (מחוזי ירושלים) 3256/01 </a:t>
            </a:r>
            <a:r>
              <a:rPr lang="he-IL" sz="1600" b="1" dirty="0">
                <a:highlight>
                  <a:srgbClr val="FFFF00"/>
                </a:highlight>
                <a:latin typeface="David" panose="020E0502060401010101" pitchFamily="34" charset="-79"/>
                <a:cs typeface="David" panose="020E0502060401010101" pitchFamily="34" charset="-79"/>
              </a:rPr>
              <a:t>דורון נ' </a:t>
            </a:r>
            <a:r>
              <a:rPr lang="he-IL" sz="1600" b="1" dirty="0" err="1">
                <a:highlight>
                  <a:srgbClr val="FFFF00"/>
                </a:highlight>
                <a:latin typeface="David" panose="020E0502060401010101" pitchFamily="34" charset="-79"/>
                <a:cs typeface="David" panose="020E0502060401010101" pitchFamily="34" charset="-79"/>
              </a:rPr>
              <a:t>מומ"ק</a:t>
            </a:r>
            <a:r>
              <a:rPr lang="he-IL" sz="1600" b="1" dirty="0">
                <a:highlight>
                  <a:srgbClr val="FFFF00"/>
                </a:highlight>
                <a:latin typeface="David" panose="020E0502060401010101" pitchFamily="34" charset="-79"/>
                <a:cs typeface="David" panose="020E0502060401010101" pitchFamily="34" charset="-79"/>
              </a:rPr>
              <a:t> מבשרת ציון </a:t>
            </a:r>
            <a:r>
              <a:rPr lang="he-IL" sz="1600" dirty="0">
                <a:highlight>
                  <a:srgbClr val="FFFF00"/>
                </a:highlight>
                <a:latin typeface="David" panose="020E0502060401010101" pitchFamily="34" charset="-79"/>
                <a:cs typeface="David" panose="020E0502060401010101" pitchFamily="34" charset="-79"/>
              </a:rPr>
              <a:t>(נבו 16.2.2003)</a:t>
            </a:r>
          </a:p>
          <a:p>
            <a:pPr algn="just" rtl="1">
              <a:lnSpc>
                <a:spcPct val="150000"/>
              </a:lnSpc>
            </a:pPr>
            <a:r>
              <a:rPr lang="he-IL" sz="1600" dirty="0">
                <a:latin typeface="David" panose="020E0502060401010101" pitchFamily="34" charset="-79"/>
                <a:cs typeface="David" panose="020E0502060401010101" pitchFamily="34" charset="-79"/>
              </a:rPr>
              <a:t>ת"א (מחוזי ירושלים) 7328/05 </a:t>
            </a:r>
            <a:r>
              <a:rPr lang="he-IL" sz="1600" b="1" dirty="0">
                <a:latin typeface="David" panose="020E0502060401010101" pitchFamily="34" charset="-79"/>
                <a:cs typeface="David" panose="020E0502060401010101" pitchFamily="34" charset="-79"/>
              </a:rPr>
              <a:t>מ"י נ' דגני שפירא ושות'</a:t>
            </a:r>
            <a:r>
              <a:rPr lang="he-IL" sz="1600" dirty="0">
                <a:latin typeface="David" panose="020E0502060401010101" pitchFamily="34" charset="-79"/>
                <a:cs typeface="David" panose="020E0502060401010101" pitchFamily="34" charset="-79"/>
              </a:rPr>
              <a:t> (נבו, 19.1.2006) (השופט </a:t>
            </a:r>
            <a:r>
              <a:rPr lang="he-IL" sz="1600" dirty="0" err="1">
                <a:latin typeface="David" panose="020E0502060401010101" pitchFamily="34" charset="-79"/>
                <a:cs typeface="David" panose="020E0502060401010101" pitchFamily="34" charset="-79"/>
              </a:rPr>
              <a:t>סולברג</a:t>
            </a:r>
            <a:r>
              <a:rPr lang="he-IL" sz="1600" dirty="0">
                <a:latin typeface="David" panose="020E0502060401010101" pitchFamily="34" charset="-79"/>
                <a:cs typeface="David" panose="020E0502060401010101" pitchFamily="34" charset="-79"/>
              </a:rPr>
              <a:t>) (נהפך לגוף המקרה בעליון אך עם קביעה זה ניתן).</a:t>
            </a:r>
          </a:p>
          <a:p>
            <a:pPr algn="just" rtl="1">
              <a:lnSpc>
                <a:spcPct val="150000"/>
              </a:lnSpc>
            </a:pPr>
            <a:r>
              <a:rPr lang="he-IL" sz="1600" dirty="0">
                <a:latin typeface="David" panose="020E0502060401010101" pitchFamily="34" charset="-79"/>
                <a:cs typeface="David" panose="020E0502060401010101" pitchFamily="34" charset="-79"/>
              </a:rPr>
              <a:t>ת"א (מחוזי חיפה) 1274/01 </a:t>
            </a:r>
            <a:r>
              <a:rPr lang="he-IL" sz="1600" b="1" dirty="0">
                <a:latin typeface="David" panose="020E0502060401010101" pitchFamily="34" charset="-79"/>
                <a:cs typeface="David" panose="020E0502060401010101" pitchFamily="34" charset="-79"/>
              </a:rPr>
              <a:t>רנד נ' החברה לאמנות תרבות ספורט חיפה</a:t>
            </a:r>
            <a:r>
              <a:rPr lang="he-IL" sz="1600" dirty="0">
                <a:latin typeface="David" panose="020E0502060401010101" pitchFamily="34" charset="-79"/>
                <a:cs typeface="David" panose="020E0502060401010101" pitchFamily="34" charset="-79"/>
              </a:rPr>
              <a:t> (נבו 28.12.2005).</a:t>
            </a:r>
          </a:p>
          <a:p>
            <a:pPr algn="just" rtl="1">
              <a:lnSpc>
                <a:spcPct val="150000"/>
              </a:lnSpc>
            </a:pPr>
            <a:r>
              <a:rPr lang="he-IL" sz="1600" dirty="0">
                <a:latin typeface="David" panose="020E0502060401010101" pitchFamily="34" charset="-79"/>
                <a:cs typeface="David" panose="020E0502060401010101" pitchFamily="34" charset="-79"/>
              </a:rPr>
              <a:t>ת"א (מחוזי חיפה) 787/99 </a:t>
            </a:r>
            <a:r>
              <a:rPr lang="he-IL" sz="1600" b="1" dirty="0">
                <a:latin typeface="David" panose="020E0502060401010101" pitchFamily="34" charset="-79"/>
                <a:cs typeface="David" panose="020E0502060401010101" pitchFamily="34" charset="-79"/>
              </a:rPr>
              <a:t>כץ נ' עיריית הרצליה</a:t>
            </a:r>
            <a:r>
              <a:rPr lang="he-IL" sz="1600" dirty="0">
                <a:latin typeface="David" panose="020E0502060401010101" pitchFamily="34" charset="-79"/>
                <a:cs typeface="David" panose="020E0502060401010101" pitchFamily="34" charset="-79"/>
              </a:rPr>
              <a:t> (נבו 3.8.2003).</a:t>
            </a:r>
          </a:p>
          <a:p>
            <a:pPr algn="just" rtl="1">
              <a:lnSpc>
                <a:spcPct val="150000"/>
              </a:lnSpc>
            </a:pPr>
            <a:r>
              <a:rPr lang="he-IL" sz="1600" dirty="0">
                <a:highlight>
                  <a:srgbClr val="FFFF00"/>
                </a:highlight>
                <a:latin typeface="David" panose="020E0502060401010101" pitchFamily="34" charset="-79"/>
                <a:cs typeface="David" panose="020E0502060401010101" pitchFamily="34" charset="-79"/>
              </a:rPr>
              <a:t>הרחבה (שהסתיימה בפשרה בעליון) ת"א מחוזי ירושלים) 5222/03 </a:t>
            </a:r>
            <a:r>
              <a:rPr lang="he-IL" sz="1600" b="1" dirty="0">
                <a:highlight>
                  <a:srgbClr val="FFFF00"/>
                </a:highlight>
                <a:latin typeface="David" panose="020E0502060401010101" pitchFamily="34" charset="-79"/>
                <a:cs typeface="David" panose="020E0502060401010101" pitchFamily="34" charset="-79"/>
              </a:rPr>
              <a:t>פלוני נ' בית חולים קפלן</a:t>
            </a:r>
            <a:r>
              <a:rPr lang="he-IL" sz="1600" dirty="0">
                <a:highlight>
                  <a:srgbClr val="FFFF00"/>
                </a:highlight>
                <a:latin typeface="David" panose="020E0502060401010101" pitchFamily="34" charset="-79"/>
                <a:cs typeface="David" panose="020E0502060401010101" pitchFamily="34" charset="-79"/>
              </a:rPr>
              <a:t> (נבו 3.6.2008) </a:t>
            </a:r>
            <a:r>
              <a:rPr lang="he-IL" sz="1600" dirty="0">
                <a:latin typeface="David" panose="020E0502060401010101" pitchFamily="34" charset="-79"/>
                <a:cs typeface="David" panose="020E0502060401010101" pitchFamily="34" charset="-79"/>
              </a:rPr>
              <a:t>(בעליון "המליצו" שהצדדים יגיעו להסכמה על גובה סכום של 450,000 ש"ח): רע"א 5991/09)</a:t>
            </a:r>
          </a:p>
          <a:p>
            <a:pPr algn="just" rtl="1">
              <a:lnSpc>
                <a:spcPct val="150000"/>
              </a:lnSpc>
            </a:pPr>
            <a:r>
              <a:rPr lang="he-IL" sz="1600" dirty="0">
                <a:latin typeface="David" panose="020E0502060401010101" pitchFamily="34" charset="-79"/>
                <a:cs typeface="David" panose="020E0502060401010101" pitchFamily="34" charset="-79"/>
              </a:rPr>
              <a:t>ת"א (מחוזי ת"א)</a:t>
            </a:r>
            <a:r>
              <a:rPr lang="en-US" sz="16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lang="he-IL" sz="1600" dirty="0">
                <a:latin typeface="David" panose="020E0502060401010101" pitchFamily="34" charset="-79"/>
                <a:cs typeface="David" panose="020E0502060401010101" pitchFamily="34" charset="-79"/>
              </a:rPr>
              <a:t>366111-03-12 </a:t>
            </a:r>
            <a:r>
              <a:rPr lang="he-IL" sz="1600" b="1" dirty="0">
                <a:latin typeface="David" panose="020E0502060401010101" pitchFamily="34" charset="-79"/>
                <a:cs typeface="David" panose="020E0502060401010101" pitchFamily="34" charset="-79"/>
              </a:rPr>
              <a:t>הפדרציה הישראלית לתקליטים וקלטות נ' רדיו הבירה</a:t>
            </a:r>
            <a:r>
              <a:rPr lang="he-IL" sz="1600" dirty="0">
                <a:latin typeface="David" panose="020E0502060401010101" pitchFamily="34" charset="-79"/>
                <a:cs typeface="David" panose="020E0502060401010101" pitchFamily="34" charset="-79"/>
              </a:rPr>
              <a:t> (נבו25.4.2012)</a:t>
            </a:r>
          </a:p>
          <a:p>
            <a:pPr algn="just" rtl="1">
              <a:lnSpc>
                <a:spcPct val="150000"/>
              </a:lnSpc>
            </a:pPr>
            <a:r>
              <a:rPr lang="he-IL" sz="1600" dirty="0">
                <a:latin typeface="David" panose="020E0502060401010101" pitchFamily="34" charset="-79"/>
                <a:cs typeface="David" panose="020E0502060401010101" pitchFamily="34" charset="-79"/>
              </a:rPr>
              <a:t>ת"א (מחוזי ירושלים) 22841-02-13 </a:t>
            </a:r>
            <a:r>
              <a:rPr lang="he-IL" sz="1600" b="1" dirty="0">
                <a:latin typeface="David" panose="020E0502060401010101" pitchFamily="34" charset="-79"/>
                <a:cs typeface="David" panose="020E0502060401010101" pitchFamily="34" charset="-79"/>
              </a:rPr>
              <a:t>סולטן נ' </a:t>
            </a:r>
            <a:r>
              <a:rPr lang="he-IL" sz="1600" b="1" dirty="0" err="1">
                <a:latin typeface="David" panose="020E0502060401010101" pitchFamily="34" charset="-79"/>
                <a:cs typeface="David" panose="020E0502060401010101" pitchFamily="34" charset="-79"/>
              </a:rPr>
              <a:t>טלר</a:t>
            </a:r>
            <a:r>
              <a:rPr lang="he-IL" sz="1600" dirty="0">
                <a:latin typeface="David" panose="020E0502060401010101" pitchFamily="34" charset="-79"/>
                <a:cs typeface="David" panose="020E0502060401010101" pitchFamily="34" charset="-79"/>
              </a:rPr>
              <a:t> (נבו 24.3.2014).</a:t>
            </a:r>
          </a:p>
          <a:p>
            <a:pPr algn="just" rtl="1">
              <a:lnSpc>
                <a:spcPct val="150000"/>
              </a:lnSpc>
            </a:pPr>
            <a:r>
              <a:rPr lang="he-IL" sz="1600" dirty="0">
                <a:latin typeface="David" panose="020E0502060401010101" pitchFamily="34" charset="-79"/>
                <a:cs typeface="David" panose="020E0502060401010101" pitchFamily="34" charset="-79"/>
              </a:rPr>
              <a:t>רע"א 4462/14 </a:t>
            </a:r>
            <a:r>
              <a:rPr lang="he-IL" sz="1600" b="1" dirty="0" err="1">
                <a:latin typeface="David" panose="020E0502060401010101" pitchFamily="34" charset="-79"/>
                <a:cs typeface="David" panose="020E0502060401010101" pitchFamily="34" charset="-79"/>
              </a:rPr>
              <a:t>מומ"ק</a:t>
            </a:r>
            <a:r>
              <a:rPr lang="he-IL" sz="1600" b="1" dirty="0">
                <a:latin typeface="David" panose="020E0502060401010101" pitchFamily="34" charset="-79"/>
                <a:cs typeface="David" panose="020E0502060401010101" pitchFamily="34" charset="-79"/>
              </a:rPr>
              <a:t> משהד נ' אבו ראס</a:t>
            </a:r>
            <a:r>
              <a:rPr lang="he-IL" sz="1600" dirty="0">
                <a:latin typeface="David" panose="020E0502060401010101" pitchFamily="34" charset="-79"/>
                <a:cs typeface="David" panose="020E0502060401010101" pitchFamily="34" charset="-79"/>
              </a:rPr>
              <a:t> (נבו 10.9.2014) מפי השופט הנדל (הדגשה ששיקול דעת נרחב לערכאה דיונית, ושסעד זמני ולא פסק דין חלקי)</a:t>
            </a:r>
          </a:p>
          <a:p>
            <a:pPr algn="just" rtl="1">
              <a:lnSpc>
                <a:spcPct val="150000"/>
              </a:lnSpc>
            </a:pPr>
            <a:r>
              <a:rPr lang="he-IL" sz="1600" dirty="0">
                <a:highlight>
                  <a:srgbClr val="FFFF00"/>
                </a:highlight>
                <a:latin typeface="David" panose="020E0502060401010101" pitchFamily="34" charset="-79"/>
                <a:cs typeface="David" panose="020E0502060401010101" pitchFamily="34" charset="-79"/>
              </a:rPr>
              <a:t>רע"א 7373/16 </a:t>
            </a:r>
            <a:r>
              <a:rPr lang="he-IL" sz="1600" b="1" dirty="0">
                <a:highlight>
                  <a:srgbClr val="FFFF00"/>
                </a:highlight>
                <a:latin typeface="David" panose="020E0502060401010101" pitchFamily="34" charset="-79"/>
                <a:cs typeface="David" panose="020E0502060401010101" pitchFamily="34" charset="-79"/>
              </a:rPr>
              <a:t>פלוני נ' קופת חולים מאוחדת</a:t>
            </a:r>
            <a:r>
              <a:rPr lang="he-IL" sz="1600" dirty="0">
                <a:highlight>
                  <a:srgbClr val="FFFF00"/>
                </a:highlight>
                <a:latin typeface="David" panose="020E0502060401010101" pitchFamily="34" charset="-79"/>
                <a:cs typeface="David" panose="020E0502060401010101" pitchFamily="34" charset="-79"/>
              </a:rPr>
              <a:t> (נבו 7.11.2016), מפי השופט </a:t>
            </a:r>
            <a:r>
              <a:rPr lang="he-IL" sz="1600" dirty="0" err="1">
                <a:highlight>
                  <a:srgbClr val="FFFF00"/>
                </a:highlight>
                <a:latin typeface="David" panose="020E0502060401010101" pitchFamily="34" charset="-79"/>
                <a:cs typeface="David" panose="020E0502060401010101" pitchFamily="34" charset="-79"/>
              </a:rPr>
              <a:t>זילברטל</a:t>
            </a:r>
            <a:r>
              <a:rPr lang="he-IL" sz="1600" dirty="0">
                <a:highlight>
                  <a:srgbClr val="FFFF00"/>
                </a:highlight>
                <a:latin typeface="David" panose="020E0502060401010101" pitchFamily="34" charset="-79"/>
                <a:cs typeface="David" panose="020E0502060401010101" pitchFamily="34" charset="-79"/>
              </a:rPr>
              <a:t> (דחיית הבקשה אך קביעת סמכות במקרים חריגים).</a:t>
            </a:r>
          </a:p>
          <a:p>
            <a:pPr algn="just" rtl="1">
              <a:lnSpc>
                <a:spcPct val="150000"/>
              </a:lnSpc>
            </a:pPr>
            <a:r>
              <a:rPr lang="he-IL" sz="1600" dirty="0">
                <a:highlight>
                  <a:srgbClr val="FFFF00"/>
                </a:highlight>
                <a:latin typeface="David" panose="020E0502060401010101" pitchFamily="34" charset="-79"/>
                <a:cs typeface="David" panose="020E0502060401010101" pitchFamily="34" charset="-79"/>
              </a:rPr>
              <a:t>ת"א (מחוזי מרכז) 21040-10-15 </a:t>
            </a:r>
            <a:r>
              <a:rPr lang="he-IL" sz="1600" b="1" dirty="0">
                <a:highlight>
                  <a:srgbClr val="FFFF00"/>
                </a:highlight>
                <a:latin typeface="David" panose="020E0502060401010101" pitchFamily="34" charset="-79"/>
                <a:cs typeface="David" panose="020E0502060401010101" pitchFamily="34" charset="-79"/>
              </a:rPr>
              <a:t>פלוני נ' מדינת ישראל משרד הבריאות </a:t>
            </a:r>
            <a:r>
              <a:rPr lang="he-IL" sz="1600" dirty="0">
                <a:highlight>
                  <a:srgbClr val="FFFF00"/>
                </a:highlight>
                <a:latin typeface="David" panose="020E0502060401010101" pitchFamily="34" charset="-79"/>
                <a:cs typeface="David" panose="020E0502060401010101" pitchFamily="34" charset="-79"/>
              </a:rPr>
              <a:t>(נבו 12.3.2017) מפי השופט </a:t>
            </a:r>
            <a:r>
              <a:rPr lang="he-IL" sz="1600" dirty="0" err="1">
                <a:highlight>
                  <a:srgbClr val="FFFF00"/>
                </a:highlight>
                <a:latin typeface="David" panose="020E0502060401010101" pitchFamily="34" charset="-79"/>
                <a:cs typeface="David" panose="020E0502060401010101" pitchFamily="34" charset="-79"/>
              </a:rPr>
              <a:t>סטולר</a:t>
            </a:r>
            <a:endParaRPr lang="he-IL" sz="1600" dirty="0">
              <a:highlight>
                <a:srgbClr val="FFFF00"/>
              </a:highlight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209849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3">
            <a:extLst>
              <a:ext uri="{FF2B5EF4-FFF2-40B4-BE49-F238E27FC236}">
                <a16:creationId xmlns:a16="http://schemas.microsoft.com/office/drawing/2014/main" id="{AE018DCA-94BE-4B49-8F78-5435C13BE963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92000" cy="179811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CD80027-F928-42E6-BFE9-64442949E98A}"/>
              </a:ext>
            </a:extLst>
          </p:cNvPr>
          <p:cNvSpPr txBox="1"/>
          <p:nvPr/>
        </p:nvSpPr>
        <p:spPr>
          <a:xfrm>
            <a:off x="4467671" y="601413"/>
            <a:ext cx="6891753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3600" b="1" dirty="0">
                <a:latin typeface="David" panose="020E0502060401010101" pitchFamily="34" charset="-79"/>
                <a:cs typeface="David" panose="020E0502060401010101" pitchFamily="34" charset="-79"/>
              </a:rPr>
              <a:t>הפסיקה בישראל: האם יתפתח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CB9BCBD-4FE8-4782-A4C8-FD78E1710695}"/>
              </a:ext>
            </a:extLst>
          </p:cNvPr>
          <p:cNvSpPr txBox="1"/>
          <p:nvPr/>
        </p:nvSpPr>
        <p:spPr>
          <a:xfrm>
            <a:off x="401538" y="1536293"/>
            <a:ext cx="11604902" cy="607089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just" rtl="1">
              <a:lnSpc>
                <a:spcPct val="150000"/>
              </a:lnSpc>
            </a:pPr>
            <a:r>
              <a:rPr lang="he-IL" sz="2800" dirty="0">
                <a:latin typeface="David" panose="020E0502060401010101" pitchFamily="34" charset="-79"/>
                <a:cs typeface="David" panose="020E0502060401010101" pitchFamily="34" charset="-79"/>
              </a:rPr>
              <a:t>האם תחול הרחבה לאור פסק הדין של השופט כשר בעניין סעיף 28א? </a:t>
            </a:r>
          </a:p>
          <a:p>
            <a:pPr algn="just" rtl="1">
              <a:lnSpc>
                <a:spcPct val="150000"/>
              </a:lnSpc>
            </a:pPr>
            <a:r>
              <a:rPr lang="he-IL" sz="2800" dirty="0">
                <a:latin typeface="David" panose="020E0502060401010101" pitchFamily="34" charset="-79"/>
                <a:cs typeface="David" panose="020E0502060401010101" pitchFamily="34" charset="-79"/>
              </a:rPr>
              <a:t>אולי ניתן להשוות להתפתחות בנושא דייר סרבן: בהתחלה נתנו פיצוי מאוחר, ולאחר מכן – כשהתברר שלא עוזר - הורו שניתן לחתום בשמו.</a:t>
            </a:r>
          </a:p>
          <a:p>
            <a:pPr algn="just" rtl="1">
              <a:lnSpc>
                <a:spcPct val="150000"/>
              </a:lnSpc>
            </a:pPr>
            <a:endParaRPr lang="he-IL" sz="28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 rtl="1">
              <a:lnSpc>
                <a:spcPct val="150000"/>
              </a:lnSpc>
            </a:pPr>
            <a:r>
              <a:rPr lang="he-IL" sz="2800" b="1" dirty="0">
                <a:latin typeface="David" panose="020E0502060401010101" pitchFamily="34" charset="-79"/>
                <a:cs typeface="David" panose="020E0502060401010101" pitchFamily="34" charset="-79"/>
              </a:rPr>
              <a:t>	תודה על ההקשבה</a:t>
            </a:r>
          </a:p>
          <a:p>
            <a:pPr algn="just" rtl="1">
              <a:lnSpc>
                <a:spcPct val="150000"/>
              </a:lnSpc>
            </a:pPr>
            <a:endParaRPr lang="he-IL" sz="28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sz="2800" b="1" dirty="0">
                <a:latin typeface="David" panose="020E0502060401010101" pitchFamily="34" charset="-79"/>
                <a:cs typeface="David" panose="020E0502060401010101" pitchFamily="34" charset="-79"/>
              </a:rPr>
              <a:t>לצפייה במצגת, ובחומרים ובמצגות נוספות ראו:</a:t>
            </a:r>
          </a:p>
          <a:p>
            <a:pPr algn="ctr"/>
            <a:r>
              <a:rPr lang="he-IL" sz="2800" b="1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lang="en-US" sz="2800" b="1" dirty="0">
                <a:latin typeface="David" panose="020E0502060401010101" pitchFamily="34" charset="-79"/>
                <a:cs typeface="David" panose="020E0502060401010101" pitchFamily="34" charset="-79"/>
                <a:hlinkClick r:id="rId3"/>
              </a:rPr>
              <a:t>www.posner-law.co.il</a:t>
            </a:r>
            <a:r>
              <a:rPr lang="he-IL" sz="2800" b="1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</a:p>
          <a:p>
            <a:pPr algn="just" rtl="1">
              <a:lnSpc>
                <a:spcPct val="150000"/>
              </a:lnSpc>
            </a:pPr>
            <a:endParaRPr lang="he-IL" sz="28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just" rtl="1">
              <a:lnSpc>
                <a:spcPct val="150000"/>
              </a:lnSpc>
            </a:pPr>
            <a:endParaRPr lang="he-IL" sz="28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932321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3">
            <a:extLst>
              <a:ext uri="{FF2B5EF4-FFF2-40B4-BE49-F238E27FC236}">
                <a16:creationId xmlns:a16="http://schemas.microsoft.com/office/drawing/2014/main" id="{AE018DCA-94BE-4B49-8F78-5435C13BE963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92000" cy="179811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CD80027-F928-42E6-BFE9-64442949E98A}"/>
              </a:ext>
            </a:extLst>
          </p:cNvPr>
          <p:cNvSpPr txBox="1"/>
          <p:nvPr/>
        </p:nvSpPr>
        <p:spPr>
          <a:xfrm>
            <a:off x="4467671" y="601413"/>
            <a:ext cx="6891753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3600" b="1" dirty="0">
                <a:latin typeface="David" panose="020E0502060401010101" pitchFamily="34" charset="-79"/>
                <a:cs typeface="David" panose="020E0502060401010101" pitchFamily="34" charset="-79"/>
              </a:rPr>
              <a:t>בעיית דחיות בפיצוי: למה זה קורה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CB9BCBD-4FE8-4782-A4C8-FD78E1710695}"/>
              </a:ext>
            </a:extLst>
          </p:cNvPr>
          <p:cNvSpPr txBox="1"/>
          <p:nvPr/>
        </p:nvSpPr>
        <p:spPr>
          <a:xfrm>
            <a:off x="401538" y="1536293"/>
            <a:ext cx="11604902" cy="558614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514350" indent="-514350" algn="just" rtl="1">
              <a:lnSpc>
                <a:spcPct val="150000"/>
              </a:lnSpc>
              <a:buAutoNum type="arabicPeriod"/>
            </a:pPr>
            <a:r>
              <a:rPr lang="he-IL" sz="2400" dirty="0">
                <a:cs typeface="David" panose="020E0502060401010101" pitchFamily="34" charset="-79"/>
              </a:rPr>
              <a:t>"נוחות" בפשרה – טוב למזיק שהניזוק במצוקה</a:t>
            </a:r>
          </a:p>
          <a:p>
            <a:pPr marL="514350" indent="-514350" algn="just" rtl="1">
              <a:lnSpc>
                <a:spcPct val="150000"/>
              </a:lnSpc>
              <a:buAutoNum type="arabicPeriod"/>
            </a:pPr>
            <a:r>
              <a:rPr lang="he-IL" sz="2400" dirty="0">
                <a:cs typeface="David" panose="020E0502060401010101" pitchFamily="34" charset="-79"/>
              </a:rPr>
              <a:t>חסמים בפני הוכחת התביעה: ניזוק במצוקה יטה לפנות לפחות מומחים: פתרון חלקי: חברות ההשקעה. קושי: בתי המשפט נכון להיום אינם ששים לפסוק את עלויות המומחים בחברות ההשקעה</a:t>
            </a:r>
          </a:p>
          <a:p>
            <a:pPr marL="514350" indent="-514350" algn="just" rtl="1">
              <a:lnSpc>
                <a:spcPct val="150000"/>
              </a:lnSpc>
              <a:buAutoNum type="arabicPeriod"/>
            </a:pPr>
            <a:r>
              <a:rPr lang="he-IL" sz="2400" dirty="0">
                <a:cs typeface="David" panose="020E0502060401010101" pitchFamily="34" charset="-79"/>
              </a:rPr>
              <a:t>בינתיים ניזוק לא מקבל את הטיפולים הנדרשים ואינו משלם עבור עזרה – </a:t>
            </a:r>
            <a:r>
              <a:rPr lang="en-US" sz="2400" dirty="0">
                <a:cs typeface="David" panose="020E0502060401010101" pitchFamily="34" charset="-79"/>
              </a:rPr>
              <a:t>CT</a:t>
            </a:r>
            <a:r>
              <a:rPr lang="he-IL" sz="2400" dirty="0">
                <a:cs typeface="David" panose="020E0502060401010101" pitchFamily="34" charset="-79"/>
              </a:rPr>
              <a:t> נדחה הוא </a:t>
            </a:r>
            <a:r>
              <a:rPr lang="en-US" sz="2400" dirty="0">
                <a:cs typeface="David" panose="020E0502060401010101" pitchFamily="34" charset="-79"/>
              </a:rPr>
              <a:t>CT</a:t>
            </a:r>
            <a:r>
              <a:rPr lang="he-IL" sz="2400" dirty="0">
                <a:cs typeface="David" panose="020E0502060401010101" pitchFamily="34" charset="-79"/>
              </a:rPr>
              <a:t> נחסך, משפיע הן לעבר והן לעתיד.</a:t>
            </a:r>
          </a:p>
          <a:p>
            <a:pPr marL="514350" indent="-514350" algn="just" rtl="1">
              <a:lnSpc>
                <a:spcPct val="150000"/>
              </a:lnSpc>
              <a:buAutoNum type="arabicPeriod"/>
            </a:pPr>
            <a:r>
              <a:rPr lang="he-IL" sz="2400" dirty="0">
                <a:cs typeface="David" panose="020E0502060401010101" pitchFamily="34" charset="-79"/>
              </a:rPr>
              <a:t>לאחר זמן, הניזוק, באופן מחשבתי עובר מ"עולם ההפסד" הנוקשה, ל"עולם הרווח" הגמיש: "אפקט המסגור".</a:t>
            </a:r>
          </a:p>
          <a:p>
            <a:pPr marL="514350" indent="-514350" algn="just" rtl="1">
              <a:lnSpc>
                <a:spcPct val="150000"/>
              </a:lnSpc>
              <a:buAutoNum type="arabicPeriod"/>
            </a:pPr>
            <a:r>
              <a:rPr lang="he-IL" sz="2400" dirty="0">
                <a:cs typeface="David" panose="020E0502060401010101" pitchFamily="34" charset="-79"/>
              </a:rPr>
              <a:t>השקעות המזיק מניבות תשואה גבוהה יותר מהריבית המשולמת בבתי משפט.</a:t>
            </a:r>
          </a:p>
          <a:p>
            <a:pPr marL="514350" indent="-514350" algn="just" rtl="1">
              <a:lnSpc>
                <a:spcPct val="150000"/>
              </a:lnSpc>
              <a:buAutoNum type="arabicPeriod"/>
            </a:pPr>
            <a:r>
              <a:rPr lang="he-IL" sz="2400" dirty="0">
                <a:cs typeface="David" panose="020E0502060401010101" pitchFamily="34" charset="-79"/>
              </a:rPr>
              <a:t>לעיתים – </a:t>
            </a:r>
            <a:r>
              <a:rPr lang="he-IL" sz="2400" dirty="0" err="1">
                <a:cs typeface="David" panose="020E0502060401010101" pitchFamily="34" charset="-79"/>
              </a:rPr>
              <a:t>אינסולבנטיות</a:t>
            </a:r>
            <a:r>
              <a:rPr lang="he-IL" sz="2400" dirty="0">
                <a:cs typeface="David" panose="020E0502060401010101" pitchFamily="34" charset="-79"/>
              </a:rPr>
              <a:t> של המזיק.</a:t>
            </a:r>
          </a:p>
          <a:p>
            <a:pPr marL="514350" indent="-514350" algn="just" rtl="1">
              <a:lnSpc>
                <a:spcPct val="150000"/>
              </a:lnSpc>
              <a:buAutoNum type="arabicPeriod"/>
            </a:pPr>
            <a:endParaRPr lang="he-IL" sz="2400" dirty="0"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297244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3">
            <a:extLst>
              <a:ext uri="{FF2B5EF4-FFF2-40B4-BE49-F238E27FC236}">
                <a16:creationId xmlns:a16="http://schemas.microsoft.com/office/drawing/2014/main" id="{AE018DCA-94BE-4B49-8F78-5435C13BE963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92000" cy="179811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CD80027-F928-42E6-BFE9-64442949E98A}"/>
              </a:ext>
            </a:extLst>
          </p:cNvPr>
          <p:cNvSpPr txBox="1"/>
          <p:nvPr/>
        </p:nvSpPr>
        <p:spPr>
          <a:xfrm>
            <a:off x="4048927" y="705296"/>
            <a:ext cx="6891753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4800" b="1" dirty="0">
                <a:latin typeface="David" panose="020E0502060401010101" pitchFamily="34" charset="-79"/>
                <a:cs typeface="David" panose="020E0502060401010101" pitchFamily="34" charset="-79"/>
              </a:rPr>
              <a:t>למה לשלם מוקדם?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CB9BCBD-4FE8-4782-A4C8-FD78E1710695}"/>
              </a:ext>
            </a:extLst>
          </p:cNvPr>
          <p:cNvSpPr txBox="1"/>
          <p:nvPr/>
        </p:nvSpPr>
        <p:spPr>
          <a:xfrm>
            <a:off x="401538" y="1536293"/>
            <a:ext cx="11604902" cy="503214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514350" indent="-514350" algn="just" rtl="1">
              <a:lnSpc>
                <a:spcPct val="150000"/>
              </a:lnSpc>
              <a:buFont typeface="+mj-lt"/>
              <a:buAutoNum type="arabicPeriod"/>
            </a:pPr>
            <a:r>
              <a:rPr lang="he-IL" sz="2400" dirty="0">
                <a:latin typeface="David" panose="020E0502060401010101" pitchFamily="34" charset="-79"/>
                <a:cs typeface="David" panose="020E0502060401010101" pitchFamily="34" charset="-79"/>
              </a:rPr>
              <a:t>הקטנת נזק "סבירה" – ניזוק שאין לו משאבים לניתוח בחו"ל, אינו נחשב כמי שאינו מקטין את הנזק</a:t>
            </a:r>
          </a:p>
          <a:p>
            <a:pPr marL="514350" indent="-514350" algn="just" rtl="1">
              <a:lnSpc>
                <a:spcPct val="150000"/>
              </a:lnSpc>
              <a:buFont typeface="+mj-lt"/>
              <a:buAutoNum type="arabicPeriod"/>
            </a:pPr>
            <a:r>
              <a:rPr lang="he-IL" sz="2400" dirty="0">
                <a:latin typeface="David" panose="020E0502060401010101" pitchFamily="34" charset="-79"/>
                <a:cs typeface="David" panose="020E0502060401010101" pitchFamily="34" charset="-79"/>
              </a:rPr>
              <a:t>ריביות ההיוון חותכות את הפיצוי ככל שהתשלום מוקדם יותר</a:t>
            </a:r>
          </a:p>
          <a:p>
            <a:pPr marL="514350" indent="-514350" algn="just" rtl="1">
              <a:lnSpc>
                <a:spcPct val="150000"/>
              </a:lnSpc>
              <a:buFont typeface="+mj-lt"/>
              <a:buAutoNum type="arabicPeriod"/>
            </a:pPr>
            <a:endParaRPr lang="he-IL" sz="24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just" rtl="1">
              <a:lnSpc>
                <a:spcPct val="150000"/>
              </a:lnSpc>
            </a:pPr>
            <a:r>
              <a:rPr lang="he-IL" sz="2400" b="1" u="sng" dirty="0">
                <a:highlight>
                  <a:srgbClr val="FFFF00"/>
                </a:highlight>
                <a:latin typeface="David" panose="020E0502060401010101" pitchFamily="34" charset="-79"/>
                <a:cs typeface="David" panose="020E0502060401010101" pitchFamily="34" charset="-79"/>
              </a:rPr>
              <a:t>הסיכום מוביל לאינטרס מובנה למזיקים לדחות תשלומי פיצויים</a:t>
            </a:r>
          </a:p>
          <a:p>
            <a:pPr algn="just" rtl="1">
              <a:lnSpc>
                <a:spcPct val="150000"/>
              </a:lnSpc>
            </a:pPr>
            <a:endParaRPr lang="he-IL" sz="2400" b="1" u="sng" dirty="0">
              <a:highlight>
                <a:srgbClr val="FFFF00"/>
              </a:highlight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just" rtl="1">
              <a:lnSpc>
                <a:spcPct val="150000"/>
              </a:lnSpc>
            </a:pPr>
            <a:r>
              <a:rPr lang="he-IL" sz="2400" b="1" u="sng" dirty="0">
                <a:latin typeface="David" panose="020E0502060401010101" pitchFamily="34" charset="-79"/>
                <a:cs typeface="David" panose="020E0502060401010101" pitchFamily="34" charset="-79"/>
              </a:rPr>
              <a:t>ראו בעניין היתרונות והחסרונות: </a:t>
            </a:r>
            <a:r>
              <a:rPr lang="he-IL" sz="2400" dirty="0">
                <a:latin typeface="David" panose="020E0502060401010101" pitchFamily="34" charset="-79"/>
                <a:cs typeface="David" panose="020E0502060401010101" pitchFamily="34" charset="-79"/>
              </a:rPr>
              <a:t>אסף פוזנר, "עיכוב תשלומים על ידי חברות ביטוח: האם אור בקצה המנהרה? בעקבות חוק חוזה ביטוח (תיקון מס' 4), התש"ע-2010", </a:t>
            </a:r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רפואה ומשפט</a:t>
            </a:r>
            <a:r>
              <a:rPr lang="he-IL" sz="2400" dirty="0">
                <a:latin typeface="David" panose="020E0502060401010101" pitchFamily="34" charset="-79"/>
                <a:cs typeface="David" panose="020E0502060401010101" pitchFamily="34" charset="-79"/>
              </a:rPr>
              <a:t> גיליון 42 עמ' 115 (2010).</a:t>
            </a:r>
            <a:endParaRPr lang="he-IL" sz="2400" dirty="0"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892386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3">
            <a:extLst>
              <a:ext uri="{FF2B5EF4-FFF2-40B4-BE49-F238E27FC236}">
                <a16:creationId xmlns:a16="http://schemas.microsoft.com/office/drawing/2014/main" id="{AE018DCA-94BE-4B49-8F78-5435C13BE963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92000" cy="179811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CD80027-F928-42E6-BFE9-64442949E98A}"/>
              </a:ext>
            </a:extLst>
          </p:cNvPr>
          <p:cNvSpPr txBox="1"/>
          <p:nvPr/>
        </p:nvSpPr>
        <p:spPr>
          <a:xfrm>
            <a:off x="4467671" y="601413"/>
            <a:ext cx="6891753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4800" b="1" dirty="0">
                <a:latin typeface="David" panose="020E0502060401010101" pitchFamily="34" charset="-79"/>
                <a:cs typeface="David" panose="020E0502060401010101" pitchFamily="34" charset="-79"/>
              </a:rPr>
              <a:t>פיצוי בגין נזקים </a:t>
            </a:r>
            <a:r>
              <a:rPr lang="he-IL" sz="4800" b="1" dirty="0" err="1">
                <a:latin typeface="David" panose="020E0502060401010101" pitchFamily="34" charset="-79"/>
                <a:cs typeface="David" panose="020E0502060401010101" pitchFamily="34" charset="-79"/>
              </a:rPr>
              <a:t>תוצאתיים</a:t>
            </a:r>
            <a:endParaRPr lang="he-IL" sz="4800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CB9BCBD-4FE8-4782-A4C8-FD78E1710695}"/>
              </a:ext>
            </a:extLst>
          </p:cNvPr>
          <p:cNvSpPr txBox="1"/>
          <p:nvPr/>
        </p:nvSpPr>
        <p:spPr>
          <a:xfrm>
            <a:off x="401538" y="1536293"/>
            <a:ext cx="11604902" cy="447814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514350" indent="-514350" algn="just" rtl="1">
              <a:lnSpc>
                <a:spcPct val="150000"/>
              </a:lnSpc>
              <a:buFont typeface="+mj-lt"/>
              <a:buAutoNum type="arabicPeriod"/>
            </a:pPr>
            <a:r>
              <a:rPr lang="he-IL" sz="2400" dirty="0">
                <a:cs typeface="David" panose="020E0502060401010101" pitchFamily="34" charset="-79"/>
              </a:rPr>
              <a:t>ת"א (מחוזי חיפה) 270/00 </a:t>
            </a:r>
            <a:r>
              <a:rPr lang="he-IL" sz="2400" b="1" dirty="0">
                <a:cs typeface="David" panose="020E0502060401010101" pitchFamily="34" charset="-79"/>
              </a:rPr>
              <a:t>סקאי קלאב בע"מ נ' סוכנויות </a:t>
            </a:r>
            <a:r>
              <a:rPr lang="he-IL" sz="2400" b="1" dirty="0" err="1">
                <a:cs typeface="David" panose="020E0502060401010101" pitchFamily="34" charset="-79"/>
              </a:rPr>
              <a:t>פלתורס</a:t>
            </a:r>
            <a:r>
              <a:rPr lang="he-IL" sz="2400" b="1" dirty="0">
                <a:cs typeface="David" panose="020E0502060401010101" pitchFamily="34" charset="-79"/>
              </a:rPr>
              <a:t> ביטוח בע"מ</a:t>
            </a:r>
            <a:r>
              <a:rPr lang="he-IL" sz="2400" dirty="0">
                <a:cs typeface="David" panose="020E0502060401010101" pitchFamily="34" charset="-79"/>
              </a:rPr>
              <a:t> (נבו 24.4.2009)</a:t>
            </a:r>
          </a:p>
          <a:p>
            <a:pPr marL="514350" indent="-514350" algn="just" rtl="1">
              <a:lnSpc>
                <a:spcPct val="150000"/>
              </a:lnSpc>
              <a:buFont typeface="+mj-lt"/>
              <a:buAutoNum type="arabicPeriod"/>
            </a:pPr>
            <a:r>
              <a:rPr lang="he-IL" sz="2400" dirty="0">
                <a:latin typeface="David" panose="020E0502060401010101" pitchFamily="34" charset="-79"/>
                <a:cs typeface="David" panose="020E0502060401010101" pitchFamily="34" charset="-79"/>
              </a:rPr>
              <a:t>ע"א 7298/10 </a:t>
            </a:r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הדר חברה לביטוח בע"מ נ' אחד העם מזון והשקעות בע"מ </a:t>
            </a:r>
            <a:r>
              <a:rPr lang="he-IL" sz="2400" dirty="0">
                <a:latin typeface="David" panose="020E0502060401010101" pitchFamily="34" charset="-79"/>
                <a:cs typeface="David" panose="020E0502060401010101" pitchFamily="34" charset="-79"/>
              </a:rPr>
              <a:t>(נבו 9.7.2012)</a:t>
            </a:r>
          </a:p>
          <a:p>
            <a:pPr marL="514350" indent="-514350" algn="just" rtl="1">
              <a:lnSpc>
                <a:spcPct val="150000"/>
              </a:lnSpc>
              <a:buFont typeface="+mj-lt"/>
              <a:buAutoNum type="arabicPeriod"/>
            </a:pPr>
            <a:endParaRPr lang="he-IL" sz="24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just" rtl="1">
              <a:lnSpc>
                <a:spcPct val="150000"/>
              </a:lnSpc>
            </a:pPr>
            <a:r>
              <a:rPr lang="he-IL" sz="2400" dirty="0">
                <a:latin typeface="David" panose="020E0502060401010101" pitchFamily="34" charset="-79"/>
                <a:cs typeface="David" panose="020E0502060401010101" pitchFamily="34" charset="-79"/>
              </a:rPr>
              <a:t>קרוב לכך הוא תשלום ריבית "בעשיית עושר" בשל הריבית העודפת שהמזיק הרוויח בשל השקעותיו:</a:t>
            </a:r>
          </a:p>
          <a:p>
            <a:pPr algn="just" rtl="1">
              <a:lnSpc>
                <a:spcPct val="150000"/>
              </a:lnSpc>
            </a:pPr>
            <a:r>
              <a:rPr lang="he-IL" sz="2400" dirty="0">
                <a:latin typeface="David" panose="020E0502060401010101" pitchFamily="34" charset="-79"/>
                <a:cs typeface="David" panose="020E0502060401010101" pitchFamily="34" charset="-79"/>
              </a:rPr>
              <a:t>ע"א 2395/17 </a:t>
            </a:r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ארנון נ' פיוטרקובסקי </a:t>
            </a:r>
            <a:r>
              <a:rPr lang="he-IL" sz="2400" dirty="0">
                <a:latin typeface="David" panose="020E0502060401010101" pitchFamily="34" charset="-79"/>
                <a:cs typeface="David" panose="020E0502060401010101" pitchFamily="34" charset="-79"/>
              </a:rPr>
              <a:t>(נבו 10.12.2019)</a:t>
            </a:r>
          </a:p>
          <a:p>
            <a:pPr algn="just" rtl="1">
              <a:lnSpc>
                <a:spcPct val="150000"/>
              </a:lnSpc>
            </a:pPr>
            <a:r>
              <a:rPr lang="he-IL" sz="2400" dirty="0">
                <a:latin typeface="David" panose="020E0502060401010101" pitchFamily="34" charset="-79"/>
                <a:cs typeface="David" panose="020E0502060401010101" pitchFamily="34" charset="-79"/>
              </a:rPr>
              <a:t>ובדומה, ניתן להטיל הוצאות </a:t>
            </a:r>
            <a:r>
              <a:rPr lang="he-IL"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עונשיות</a:t>
            </a:r>
            <a:r>
              <a:rPr lang="he-IL" sz="2400" dirty="0">
                <a:latin typeface="David" panose="020E0502060401010101" pitchFamily="34" charset="-79"/>
                <a:cs typeface="David" panose="020E0502060401010101" pitchFamily="34" charset="-79"/>
              </a:rPr>
              <a:t> על הגנת סרק, כמו בתביעות סרק (למשל תביעות השתקה): רע"א 1954/24 </a:t>
            </a:r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וקנין נ' קיבוץ ניר דוד - אגודה שיתופית</a:t>
            </a:r>
            <a:r>
              <a:rPr lang="he-IL" sz="2400" dirty="0">
                <a:latin typeface="David" panose="020E0502060401010101" pitchFamily="34" charset="-79"/>
                <a:cs typeface="David" panose="020E0502060401010101" pitchFamily="34" charset="-79"/>
              </a:rPr>
              <a:t> (נבו 7.1.2025)</a:t>
            </a:r>
          </a:p>
          <a:p>
            <a:pPr algn="just" rtl="1">
              <a:lnSpc>
                <a:spcPct val="150000"/>
              </a:lnSpc>
            </a:pPr>
            <a:r>
              <a:rPr lang="he-IL" sz="2400" dirty="0">
                <a:latin typeface="David" panose="020E0502060401010101" pitchFamily="34" charset="-79"/>
                <a:cs typeface="David" panose="020E0502060401010101" pitchFamily="34" charset="-79"/>
              </a:rPr>
              <a:t>בפועל כמעט ולא משתמשים בזה, אולי בשל חוסר טיעון.</a:t>
            </a:r>
          </a:p>
        </p:txBody>
      </p:sp>
    </p:spTree>
    <p:extLst>
      <p:ext uri="{BB962C8B-B14F-4D97-AF65-F5344CB8AC3E}">
        <p14:creationId xmlns:p14="http://schemas.microsoft.com/office/powerpoint/2010/main" val="3069257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3">
            <a:extLst>
              <a:ext uri="{FF2B5EF4-FFF2-40B4-BE49-F238E27FC236}">
                <a16:creationId xmlns:a16="http://schemas.microsoft.com/office/drawing/2014/main" id="{AE018DCA-94BE-4B49-8F78-5435C13BE963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92000" cy="179811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CD80027-F928-42E6-BFE9-64442949E98A}"/>
              </a:ext>
            </a:extLst>
          </p:cNvPr>
          <p:cNvSpPr txBox="1"/>
          <p:nvPr/>
        </p:nvSpPr>
        <p:spPr>
          <a:xfrm>
            <a:off x="4467671" y="601413"/>
            <a:ext cx="6891753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4800" b="1" dirty="0">
                <a:latin typeface="David" panose="020E0502060401010101" pitchFamily="34" charset="-79"/>
                <a:cs typeface="David" panose="020E0502060401010101" pitchFamily="34" charset="-79"/>
              </a:rPr>
              <a:t>ריבית מיוחדת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CB9BCBD-4FE8-4782-A4C8-FD78E1710695}"/>
              </a:ext>
            </a:extLst>
          </p:cNvPr>
          <p:cNvSpPr txBox="1"/>
          <p:nvPr/>
        </p:nvSpPr>
        <p:spPr>
          <a:xfrm>
            <a:off x="401538" y="1536293"/>
            <a:ext cx="11604902" cy="558614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457200" indent="-457200" algn="just" rtl="1">
              <a:lnSpc>
                <a:spcPct val="150000"/>
              </a:lnSpc>
              <a:buAutoNum type="arabicPeriod"/>
            </a:pPr>
            <a:r>
              <a:rPr lang="he-IL" sz="2400" dirty="0">
                <a:cs typeface="David" panose="020E0502060401010101" pitchFamily="34" charset="-79"/>
              </a:rPr>
              <a:t>סעיף 28א לחוק חוזה ביטוח – על אי תשלום "סכום שאינו שנוי במחלוקת בתום לב"</a:t>
            </a:r>
          </a:p>
          <a:p>
            <a:pPr marL="457200" indent="-457200" algn="just" rtl="1">
              <a:lnSpc>
                <a:spcPct val="150000"/>
              </a:lnSpc>
              <a:buAutoNum type="arabicPeriod"/>
            </a:pPr>
            <a:r>
              <a:rPr lang="he-IL" sz="2400" dirty="0">
                <a:cs typeface="David" panose="020E0502060401010101" pitchFamily="34" charset="-79"/>
              </a:rPr>
              <a:t>חל רק על חברות ביטוח? התפתחות דרמטית ראשונה: גם על מבטחים עצמיים:</a:t>
            </a:r>
          </a:p>
          <a:p>
            <a:pPr algn="just" rtl="1">
              <a:lnSpc>
                <a:spcPct val="150000"/>
              </a:lnSpc>
            </a:pPr>
            <a:r>
              <a:rPr lang="he-IL" sz="2400" dirty="0">
                <a:cs typeface="David" panose="020E0502060401010101" pitchFamily="34" charset="-79"/>
              </a:rPr>
              <a:t>רע"א 3643/19 </a:t>
            </a:r>
            <a:r>
              <a:rPr lang="he-IL" sz="2400" b="1" dirty="0">
                <a:cs typeface="David" panose="020E0502060401010101" pitchFamily="34" charset="-79"/>
              </a:rPr>
              <a:t>בסט </a:t>
            </a:r>
            <a:r>
              <a:rPr lang="he-IL" sz="2400" b="1" dirty="0" err="1">
                <a:cs typeface="David" panose="020E0502060401010101" pitchFamily="34" charset="-79"/>
              </a:rPr>
              <a:t>קאר</a:t>
            </a:r>
            <a:r>
              <a:rPr lang="he-IL" sz="2400" b="1" dirty="0">
                <a:cs typeface="David" panose="020E0502060401010101" pitchFamily="34" charset="-79"/>
              </a:rPr>
              <a:t> נ' </a:t>
            </a:r>
            <a:r>
              <a:rPr lang="he-IL" sz="2400" b="1" dirty="0" err="1">
                <a:cs typeface="David" panose="020E0502060401010101" pitchFamily="34" charset="-79"/>
              </a:rPr>
              <a:t>חיימו</a:t>
            </a:r>
            <a:r>
              <a:rPr lang="he-IL" sz="2400" dirty="0">
                <a:cs typeface="David" panose="020E0502060401010101" pitchFamily="34" charset="-79"/>
              </a:rPr>
              <a:t> (נבו 2.2.2022)</a:t>
            </a:r>
          </a:p>
          <a:p>
            <a:pPr algn="just" rtl="1">
              <a:lnSpc>
                <a:spcPct val="150000"/>
              </a:lnSpc>
            </a:pPr>
            <a:r>
              <a:rPr lang="he-IL" sz="2400" dirty="0">
                <a:cs typeface="David" panose="020E0502060401010101" pitchFamily="34" charset="-79"/>
              </a:rPr>
              <a:t>ת"א (שלום ירושלים) 11224/06 </a:t>
            </a:r>
            <a:r>
              <a:rPr lang="he-IL" sz="2400" b="1" dirty="0">
                <a:cs typeface="David" panose="020E0502060401010101" pitchFamily="34" charset="-79"/>
              </a:rPr>
              <a:t>וקנין נ' ענבל</a:t>
            </a:r>
            <a:r>
              <a:rPr lang="he-IL" sz="2400" dirty="0">
                <a:cs typeface="David" panose="020E0502060401010101" pitchFamily="34" charset="-79"/>
              </a:rPr>
              <a:t> (נבו 24.12.2009).</a:t>
            </a:r>
          </a:p>
          <a:p>
            <a:pPr algn="just" rtl="1">
              <a:lnSpc>
                <a:spcPct val="150000"/>
              </a:lnSpc>
            </a:pPr>
            <a:r>
              <a:rPr lang="he-IL" sz="2400" dirty="0">
                <a:cs typeface="David" panose="020E0502060401010101" pitchFamily="34" charset="-79"/>
              </a:rPr>
              <a:t>לכך שחוק חוזה ביטוח חל גם על גופים שאינם חברות ביטוח:</a:t>
            </a:r>
            <a:r>
              <a:rPr lang="en-US" sz="2400" dirty="0">
                <a:cs typeface="David" panose="020E0502060401010101" pitchFamily="34" charset="-79"/>
              </a:rPr>
              <a:t> </a:t>
            </a:r>
            <a:r>
              <a:rPr lang="he-IL" sz="2400" dirty="0">
                <a:cs typeface="David" panose="020E0502060401010101" pitchFamily="34" charset="-79"/>
              </a:rPr>
              <a:t> ע"א 206/20 </a:t>
            </a:r>
            <a:r>
              <a:rPr lang="he-IL" sz="2400" b="1" dirty="0">
                <a:cs typeface="David" panose="020E0502060401010101" pitchFamily="34" charset="-79"/>
              </a:rPr>
              <a:t>טבע תעשיות פרמצבטיות בע"מ נ' </a:t>
            </a:r>
            <a:r>
              <a:rPr lang="he-IL" sz="2400" b="1" dirty="0" err="1">
                <a:cs typeface="David" panose="020E0502060401010101" pitchFamily="34" charset="-79"/>
              </a:rPr>
              <a:t>טי.אנד.אם</a:t>
            </a:r>
            <a:r>
              <a:rPr lang="he-IL" sz="2400" b="1" dirty="0">
                <a:cs typeface="David" panose="020E0502060401010101" pitchFamily="34" charset="-79"/>
              </a:rPr>
              <a:t> גושן - שירותי ביטחון בע"מ</a:t>
            </a:r>
            <a:r>
              <a:rPr lang="he-IL" sz="2400" dirty="0">
                <a:cs typeface="David" panose="020E0502060401010101" pitchFamily="34" charset="-79"/>
              </a:rPr>
              <a:t> (נבו 13.12.2021) (יש כמובן גם אפשרות של תביעה ישירה כנגד מבטח אחריות: סעיפים 68-69 לחוק חוזה ביטוח)</a:t>
            </a:r>
          </a:p>
          <a:p>
            <a:pPr algn="just" rtl="1">
              <a:lnSpc>
                <a:spcPct val="150000"/>
              </a:lnSpc>
            </a:pPr>
            <a:r>
              <a:rPr lang="he-IL" sz="2400" dirty="0">
                <a:cs typeface="David" panose="020E0502060401010101" pitchFamily="34" charset="-79"/>
              </a:rPr>
              <a:t>3. האם מדובר רק בחריג? התפתחות דרמטית שניה: רע"א 40280-12-24 </a:t>
            </a:r>
            <a:r>
              <a:rPr lang="he-IL" sz="2400" b="1" dirty="0">
                <a:cs typeface="David" panose="020E0502060401010101" pitchFamily="34" charset="-79"/>
              </a:rPr>
              <a:t>שחר נ' איילון</a:t>
            </a:r>
            <a:r>
              <a:rPr lang="he-IL" sz="2400" dirty="0">
                <a:cs typeface="David" panose="020E0502060401010101" pitchFamily="34" charset="-79"/>
              </a:rPr>
              <a:t> (נבו 31.7.2025) מפי השופט כשר.</a:t>
            </a:r>
          </a:p>
          <a:p>
            <a:pPr marL="457200" indent="-457200" algn="just" rtl="1">
              <a:lnSpc>
                <a:spcPct val="150000"/>
              </a:lnSpc>
              <a:buAutoNum type="arabicPeriod"/>
            </a:pPr>
            <a:endParaRPr lang="he-IL" sz="2400" dirty="0"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847708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3">
            <a:extLst>
              <a:ext uri="{FF2B5EF4-FFF2-40B4-BE49-F238E27FC236}">
                <a16:creationId xmlns:a16="http://schemas.microsoft.com/office/drawing/2014/main" id="{AE018DCA-94BE-4B49-8F78-5435C13BE963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92000" cy="179811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CD80027-F928-42E6-BFE9-64442949E98A}"/>
              </a:ext>
            </a:extLst>
          </p:cNvPr>
          <p:cNvSpPr txBox="1"/>
          <p:nvPr/>
        </p:nvSpPr>
        <p:spPr>
          <a:xfrm>
            <a:off x="4467671" y="601413"/>
            <a:ext cx="6891753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4800" b="1" dirty="0">
                <a:latin typeface="David" panose="020E0502060401010101" pitchFamily="34" charset="-79"/>
                <a:cs typeface="David" panose="020E0502060401010101" pitchFamily="34" charset="-79"/>
              </a:rPr>
              <a:t>תשלום על חשבון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CB9BCBD-4FE8-4782-A4C8-FD78E1710695}"/>
              </a:ext>
            </a:extLst>
          </p:cNvPr>
          <p:cNvSpPr txBox="1"/>
          <p:nvPr/>
        </p:nvSpPr>
        <p:spPr>
          <a:xfrm>
            <a:off x="401538" y="1536293"/>
            <a:ext cx="11604902" cy="614014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971550" lvl="1" indent="-514350" algn="just" rtl="1">
              <a:lnSpc>
                <a:spcPct val="150000"/>
              </a:lnSpc>
              <a:buFont typeface="+mj-cs"/>
              <a:buAutoNum type="arabicPeriod"/>
            </a:pPr>
            <a:r>
              <a:rPr lang="he-IL" sz="2400" b="1" dirty="0">
                <a:cs typeface="David" panose="020E0502060401010101" pitchFamily="34" charset="-79"/>
              </a:rPr>
              <a:t>לא תשלום תכוף</a:t>
            </a:r>
            <a:r>
              <a:rPr lang="he-IL" sz="2400" dirty="0">
                <a:cs typeface="David" panose="020E0502060401010101" pitchFamily="34" charset="-79"/>
              </a:rPr>
              <a:t> </a:t>
            </a:r>
            <a:r>
              <a:rPr lang="he-IL" sz="2400" dirty="0" err="1">
                <a:cs typeface="David" panose="020E0502060401010101" pitchFamily="34" charset="-79"/>
              </a:rPr>
              <a:t>כפלת"ד</a:t>
            </a:r>
            <a:r>
              <a:rPr lang="he-IL" sz="2400" dirty="0">
                <a:cs typeface="David" panose="020E0502060401010101" pitchFamily="34" charset="-79"/>
              </a:rPr>
              <a:t>, יותר ל</a:t>
            </a:r>
            <a:r>
              <a:rPr lang="he-IL" sz="2400" b="1" dirty="0">
                <a:cs typeface="David" panose="020E0502060401010101" pitchFamily="34" charset="-79"/>
              </a:rPr>
              <a:t>מזונות זמניים ולצו עשה זמני או פסק דין חלקי</a:t>
            </a:r>
          </a:p>
          <a:p>
            <a:pPr lvl="1" algn="just" rtl="1">
              <a:lnSpc>
                <a:spcPct val="150000"/>
              </a:lnSpc>
            </a:pPr>
            <a:r>
              <a:rPr lang="he-IL" sz="2400" b="1" dirty="0">
                <a:cs typeface="David" panose="020E0502060401010101" pitchFamily="34" charset="-79"/>
              </a:rPr>
              <a:t>2. נגד:</a:t>
            </a:r>
          </a:p>
          <a:p>
            <a:pPr lvl="1" algn="just" rtl="1">
              <a:lnSpc>
                <a:spcPct val="150000"/>
              </a:lnSpc>
            </a:pPr>
            <a:r>
              <a:rPr lang="he-IL" sz="2400" dirty="0">
                <a:cs typeface="David" panose="020E0502060401010101" pitchFamily="34" charset="-79"/>
              </a:rPr>
              <a:t>א. פסיקת סכום גבוה מידי, פגיעה בזכות הקניין של המזיק בטרם פסק דין סופי: דרישת סיכויי זכיה לא שונה מצווים זמניים שיכולים לגרום לנזקים למזיק</a:t>
            </a:r>
          </a:p>
          <a:p>
            <a:pPr lvl="1" algn="just" rtl="1">
              <a:lnSpc>
                <a:spcPct val="150000"/>
              </a:lnSpc>
            </a:pPr>
            <a:r>
              <a:rPr lang="he-IL" sz="2400" dirty="0">
                <a:cs typeface="David" panose="020E0502060401010101" pitchFamily="34" charset="-79"/>
              </a:rPr>
              <a:t>ב. מצוקה של המזיק (?): מצד אחד לכן רק כלפי ביטוח/מדינה, מצד שני, אולי דווקא אז צריך</a:t>
            </a:r>
          </a:p>
          <a:p>
            <a:pPr lvl="1" algn="just" rtl="1">
              <a:lnSpc>
                <a:spcPct val="150000"/>
              </a:lnSpc>
            </a:pPr>
            <a:r>
              <a:rPr lang="he-IL" sz="2400" dirty="0">
                <a:cs typeface="David" panose="020E0502060401010101" pitchFamily="34" charset="-79"/>
              </a:rPr>
              <a:t>ב. בזבוז זמן שיפוטי (?) בשמיעה כפולה של התיק (התשלום על חשבון, והתיק עצמו)</a:t>
            </a:r>
          </a:p>
          <a:p>
            <a:pPr lvl="1" algn="just" rtl="1">
              <a:lnSpc>
                <a:spcPct val="150000"/>
              </a:lnSpc>
            </a:pPr>
            <a:r>
              <a:rPr lang="he-IL" sz="2400" dirty="0">
                <a:cs typeface="David" panose="020E0502060401010101" pitchFamily="34" charset="-79"/>
              </a:rPr>
              <a:t>ג. הצפת בתי המשפט בבקשות (האם שונה מעיקולים זמניים?)</a:t>
            </a:r>
          </a:p>
          <a:p>
            <a:pPr lvl="1" algn="just" rtl="1">
              <a:lnSpc>
                <a:spcPct val="150000"/>
              </a:lnSpc>
            </a:pPr>
            <a:r>
              <a:rPr lang="he-IL" sz="2400" dirty="0">
                <a:cs typeface="David" panose="020E0502060401010101" pitchFamily="34" charset="-79"/>
              </a:rPr>
              <a:t>ד. כפועל יוצא, התארכות דיונים. בספק: אם יוותר פער קטן לדיון, ניתן יהא לסיים בפשרות</a:t>
            </a:r>
          </a:p>
          <a:p>
            <a:pPr lvl="1" algn="just" rtl="1">
              <a:lnSpc>
                <a:spcPct val="150000"/>
              </a:lnSpc>
            </a:pPr>
            <a:r>
              <a:rPr lang="he-IL" sz="2400" dirty="0">
                <a:cs typeface="David" panose="020E0502060401010101" pitchFamily="34" charset="-79"/>
              </a:rPr>
              <a:t>ה. בפיצויים נמוכים – הנזקים לניזוק אינם גבוהים ולכן אין לעשות בכך שימוש</a:t>
            </a:r>
          </a:p>
          <a:p>
            <a:pPr lvl="1" algn="just" rtl="1">
              <a:lnSpc>
                <a:spcPct val="150000"/>
              </a:lnSpc>
            </a:pPr>
            <a:endParaRPr lang="he-IL" sz="2400" dirty="0">
              <a:cs typeface="David" panose="020E0502060401010101" pitchFamily="34" charset="-79"/>
            </a:endParaRPr>
          </a:p>
          <a:p>
            <a:pPr lvl="1" algn="just" rtl="1">
              <a:lnSpc>
                <a:spcPct val="150000"/>
              </a:lnSpc>
            </a:pPr>
            <a:endParaRPr lang="he-IL" sz="2400" dirty="0"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394575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3">
            <a:extLst>
              <a:ext uri="{FF2B5EF4-FFF2-40B4-BE49-F238E27FC236}">
                <a16:creationId xmlns:a16="http://schemas.microsoft.com/office/drawing/2014/main" id="{AE018DCA-94BE-4B49-8F78-5435C13BE963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2120" y="238365"/>
            <a:ext cx="12192000" cy="1834936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CD80027-F928-42E6-BFE9-64442949E98A}"/>
              </a:ext>
            </a:extLst>
          </p:cNvPr>
          <p:cNvSpPr txBox="1"/>
          <p:nvPr/>
        </p:nvSpPr>
        <p:spPr>
          <a:xfrm>
            <a:off x="4467671" y="662783"/>
            <a:ext cx="6891753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4800" b="1" dirty="0">
                <a:latin typeface="David" panose="020E0502060401010101" pitchFamily="34" charset="-79"/>
                <a:cs typeface="David" panose="020E0502060401010101" pitchFamily="34" charset="-79"/>
              </a:rPr>
              <a:t> הניסיון האנגלי </a:t>
            </a:r>
            <a:r>
              <a:rPr lang="en-US" sz="4800" b="1" dirty="0">
                <a:latin typeface="David" panose="020E0502060401010101" pitchFamily="34" charset="-79"/>
                <a:cs typeface="David" panose="020E0502060401010101" pitchFamily="34" charset="-79"/>
              </a:rPr>
              <a:t>interim payments</a:t>
            </a:r>
            <a:endParaRPr lang="he-IL" sz="4800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CB9BCBD-4FE8-4782-A4C8-FD78E1710695}"/>
              </a:ext>
            </a:extLst>
          </p:cNvPr>
          <p:cNvSpPr txBox="1"/>
          <p:nvPr/>
        </p:nvSpPr>
        <p:spPr>
          <a:xfrm>
            <a:off x="418629" y="1947985"/>
            <a:ext cx="11525122" cy="456278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just" rtl="1">
              <a:lnSpc>
                <a:spcPct val="150000"/>
              </a:lnSpc>
            </a:pPr>
            <a:r>
              <a:rPr lang="he-IL" sz="2800" dirty="0">
                <a:latin typeface="David" panose="020E0502060401010101" pitchFamily="34" charset="-79"/>
                <a:cs typeface="David" panose="020E0502060401010101" pitchFamily="34" charset="-79"/>
              </a:rPr>
              <a:t>השיקולים:</a:t>
            </a:r>
          </a:p>
          <a:p>
            <a:pPr algn="just" rtl="1">
              <a:lnSpc>
                <a:spcPct val="150000"/>
              </a:lnSpc>
            </a:pPr>
            <a:r>
              <a:rPr lang="he-IL" sz="2800" dirty="0">
                <a:latin typeface="David" panose="020E0502060401010101" pitchFamily="34" charset="-79"/>
                <a:cs typeface="David" panose="020E0502060401010101" pitchFamily="34" charset="-79"/>
              </a:rPr>
              <a:t>1 הודאה באחריות או נקבעה אחריות גם אם לא סכום הפיצוי, או שבית המשפט השתכנע שיש סיכוי טוב שאם התיק יגיע לדיון יפסק סכום משמעותי.</a:t>
            </a:r>
          </a:p>
          <a:p>
            <a:pPr algn="just" rtl="1">
              <a:lnSpc>
                <a:spcPct val="150000"/>
              </a:lnSpc>
            </a:pPr>
            <a:r>
              <a:rPr lang="he-IL" sz="2800" dirty="0">
                <a:latin typeface="David" panose="020E0502060401010101" pitchFamily="34" charset="-79"/>
                <a:cs typeface="David" panose="020E0502060401010101" pitchFamily="34" charset="-79"/>
              </a:rPr>
              <a:t>2. זהות החייבים – לפחות אחד מהנתבעים: נתבע עם ביטוח, מבטח, או גוף ציבורי</a:t>
            </a:r>
          </a:p>
          <a:p>
            <a:pPr algn="just" rtl="1">
              <a:lnSpc>
                <a:spcPct val="150000"/>
              </a:lnSpc>
            </a:pPr>
            <a:r>
              <a:rPr lang="he-IL" sz="2800" dirty="0">
                <a:latin typeface="David" panose="020E0502060401010101" pitchFamily="34" charset="-79"/>
                <a:cs typeface="David" panose="020E0502060401010101" pitchFamily="34" charset="-79"/>
              </a:rPr>
              <a:t>3. שווי הפיצוי על חשבון: חלק סביר מהסכום הצפוי להיפסק (850,000 ליש"ט </a:t>
            </a:r>
            <a:r>
              <a:rPr lang="en-US" sz="2800" b="1" dirty="0">
                <a:latin typeface="David" panose="020E0502060401010101" pitchFamily="34" charset="-79"/>
                <a:cs typeface="David" panose="020E0502060401010101" pitchFamily="34" charset="-79"/>
              </a:rPr>
              <a:t>Wade v. </a:t>
            </a:r>
            <a:r>
              <a:rPr lang="en-US" sz="2800" b="1" dirty="0" err="1">
                <a:latin typeface="David" panose="020E0502060401010101" pitchFamily="34" charset="-79"/>
                <a:cs typeface="David" panose="020E0502060401010101" pitchFamily="34" charset="-79"/>
              </a:rPr>
              <a:t>Turfrey</a:t>
            </a:r>
            <a:r>
              <a:rPr lang="en-US" sz="2800" b="1" dirty="0">
                <a:latin typeface="David" panose="020E0502060401010101" pitchFamily="34" charset="-79"/>
                <a:cs typeface="David" panose="020E0502060401010101" pitchFamily="34" charset="-79"/>
              </a:rPr>
              <a:t> (2007)</a:t>
            </a:r>
            <a:endParaRPr lang="he-IL" sz="28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just" rtl="1">
              <a:lnSpc>
                <a:spcPct val="150000"/>
              </a:lnSpc>
            </a:pPr>
            <a:r>
              <a:rPr lang="he-IL" sz="2800" dirty="0">
                <a:latin typeface="David" panose="020E0502060401010101" pitchFamily="34" charset="-79"/>
                <a:cs typeface="David" panose="020E0502060401010101" pitchFamily="34" charset="-79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13879544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3">
            <a:extLst>
              <a:ext uri="{FF2B5EF4-FFF2-40B4-BE49-F238E27FC236}">
                <a16:creationId xmlns:a16="http://schemas.microsoft.com/office/drawing/2014/main" id="{AE018DCA-94BE-4B49-8F78-5435C13BE963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92000" cy="1834936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CD80027-F928-42E6-BFE9-64442949E98A}"/>
              </a:ext>
            </a:extLst>
          </p:cNvPr>
          <p:cNvSpPr txBox="1"/>
          <p:nvPr/>
        </p:nvSpPr>
        <p:spPr>
          <a:xfrm>
            <a:off x="4467671" y="662783"/>
            <a:ext cx="6891753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4800" b="1" dirty="0">
                <a:latin typeface="David" panose="020E0502060401010101" pitchFamily="34" charset="-79"/>
                <a:cs typeface="David" panose="020E0502060401010101" pitchFamily="34" charset="-79"/>
              </a:rPr>
              <a:t>הניסיון האנגלי (2)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CB9BCBD-4FE8-4782-A4C8-FD78E1710695}"/>
              </a:ext>
            </a:extLst>
          </p:cNvPr>
          <p:cNvSpPr txBox="1"/>
          <p:nvPr/>
        </p:nvSpPr>
        <p:spPr>
          <a:xfrm>
            <a:off x="435721" y="1890164"/>
            <a:ext cx="11525122" cy="39142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just" rtl="1">
              <a:lnSpc>
                <a:spcPct val="150000"/>
              </a:lnSpc>
            </a:pPr>
            <a:r>
              <a:rPr lang="he-IL" sz="2000" dirty="0">
                <a:latin typeface="David" panose="020E0502060401010101" pitchFamily="34" charset="-79"/>
                <a:cs typeface="David" panose="020E0502060401010101" pitchFamily="34" charset="-79"/>
              </a:rPr>
              <a:t>4. </a:t>
            </a:r>
            <a:r>
              <a:rPr lang="he-IL" sz="2800" dirty="0">
                <a:latin typeface="David" panose="020E0502060401010101" pitchFamily="34" charset="-79"/>
                <a:cs typeface="David" panose="020E0502060401010101" pitchFamily="34" charset="-79"/>
              </a:rPr>
              <a:t>בניגוד לתשלום תכוף </a:t>
            </a:r>
            <a:r>
              <a:rPr lang="he-IL" sz="2800" b="1" u="sng" dirty="0">
                <a:latin typeface="David" panose="020E0502060401010101" pitchFamily="34" charset="-79"/>
                <a:cs typeface="David" panose="020E0502060401010101" pitchFamily="34" charset="-79"/>
              </a:rPr>
              <a:t>לא</a:t>
            </a:r>
            <a:r>
              <a:rPr lang="he-IL" sz="2800" dirty="0">
                <a:latin typeface="David" panose="020E0502060401010101" pitchFamily="34" charset="-79"/>
                <a:cs typeface="David" panose="020E0502060401010101" pitchFamily="34" charset="-79"/>
              </a:rPr>
              <a:t> נכנסים לשאלה אם הניזוק ממש צריך את הכסף או לאיזה צרכים ישתמש (</a:t>
            </a:r>
            <a:r>
              <a:rPr lang="en-US" sz="2800" dirty="0" err="1">
                <a:latin typeface="David" panose="020E0502060401010101" pitchFamily="34" charset="-79"/>
                <a:cs typeface="David" panose="020E0502060401010101" pitchFamily="34" charset="-79"/>
              </a:rPr>
              <a:t>Stringman</a:t>
            </a:r>
            <a:r>
              <a:rPr lang="en-US" sz="2800" dirty="0">
                <a:latin typeface="David" panose="020E0502060401010101" pitchFamily="34" charset="-79"/>
                <a:cs typeface="David" panose="020E0502060401010101" pitchFamily="34" charset="-79"/>
              </a:rPr>
              <a:t> v. McArdle [1994] 1 WLR 1653</a:t>
            </a:r>
            <a:endParaRPr lang="he-IL" sz="28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just" rtl="1">
              <a:lnSpc>
                <a:spcPct val="150000"/>
              </a:lnSpc>
            </a:pPr>
            <a:endParaRPr lang="he-IL" sz="28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just" rtl="1">
              <a:lnSpc>
                <a:spcPct val="150000"/>
              </a:lnSpc>
            </a:pPr>
            <a:r>
              <a:rPr lang="he-IL" sz="2800" dirty="0">
                <a:latin typeface="David" panose="020E0502060401010101" pitchFamily="34" charset="-79"/>
                <a:cs typeface="David" panose="020E0502060401010101" pitchFamily="34" charset="-79"/>
              </a:rPr>
              <a:t>הרעיון של מתן פיצוי על חשבון (אם כי ללא הכרת הפסיקה האנגלית ומתוך מחשבה שמדובר בחידוש):</a:t>
            </a:r>
            <a:r>
              <a:rPr lang="en-US" sz="28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lang="en-US" sz="2800" dirty="0"/>
              <a:t>Gideon </a:t>
            </a:r>
            <a:r>
              <a:rPr lang="en-US" sz="2800" dirty="0" err="1"/>
              <a:t>Parchomovsky</a:t>
            </a:r>
            <a:r>
              <a:rPr lang="en-US" sz="2800" dirty="0"/>
              <a:t> &amp; Alex Stein, </a:t>
            </a:r>
            <a:r>
              <a:rPr lang="en-US" sz="2800" i="1" dirty="0"/>
              <a:t>Empowering Individual Plaintiffs</a:t>
            </a:r>
            <a:r>
              <a:rPr lang="en-US" sz="2800" dirty="0"/>
              <a:t>, 102 </a:t>
            </a:r>
            <a:r>
              <a:rPr lang="en-US" sz="2800" b="1" dirty="0"/>
              <a:t>Cornell L. Rev. </a:t>
            </a:r>
            <a:r>
              <a:rPr lang="en-US" sz="2800" dirty="0"/>
              <a:t>1319 (2017).</a:t>
            </a:r>
            <a:endParaRPr lang="he-IL" sz="28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894109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3">
            <a:extLst>
              <a:ext uri="{FF2B5EF4-FFF2-40B4-BE49-F238E27FC236}">
                <a16:creationId xmlns:a16="http://schemas.microsoft.com/office/drawing/2014/main" id="{AE018DCA-94BE-4B49-8F78-5435C13BE963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92000" cy="1834936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CD80027-F928-42E6-BFE9-64442949E98A}"/>
              </a:ext>
            </a:extLst>
          </p:cNvPr>
          <p:cNvSpPr txBox="1"/>
          <p:nvPr/>
        </p:nvSpPr>
        <p:spPr>
          <a:xfrm>
            <a:off x="4467671" y="662783"/>
            <a:ext cx="6891753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4800" b="1" dirty="0">
                <a:latin typeface="David" panose="020E0502060401010101" pitchFamily="34" charset="-79"/>
                <a:cs typeface="David" panose="020E0502060401010101" pitchFamily="34" charset="-79"/>
              </a:rPr>
              <a:t>בישראל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CB9BCBD-4FE8-4782-A4C8-FD78E1710695}"/>
              </a:ext>
            </a:extLst>
          </p:cNvPr>
          <p:cNvSpPr txBox="1"/>
          <p:nvPr/>
        </p:nvSpPr>
        <p:spPr>
          <a:xfrm>
            <a:off x="469904" y="1632429"/>
            <a:ext cx="11525122" cy="281615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514350" indent="-514350" algn="just" rtl="1">
              <a:lnSpc>
                <a:spcPct val="150000"/>
              </a:lnSpc>
              <a:buFont typeface="+mj-lt"/>
              <a:buAutoNum type="arabicPeriod"/>
            </a:pPr>
            <a:r>
              <a:rPr lang="he-IL" sz="2400" dirty="0">
                <a:latin typeface="David" panose="020E0502060401010101" pitchFamily="34" charset="-79"/>
                <a:cs typeface="David" panose="020E0502060401010101" pitchFamily="34" charset="-79"/>
              </a:rPr>
              <a:t>אפשרות לפסקי דין חלקיים: בעבר תקנה מפורשת (191 לתקנות תשמ"ד), כיום – ממשיכים להחיל:</a:t>
            </a:r>
          </a:p>
          <a:p>
            <a:pPr algn="just" rtl="1">
              <a:lnSpc>
                <a:spcPct val="150000"/>
              </a:lnSpc>
            </a:pPr>
            <a:r>
              <a:rPr lang="he-IL" sz="2400" dirty="0">
                <a:latin typeface="David" panose="020E0502060401010101" pitchFamily="34" charset="-79"/>
                <a:cs typeface="David" panose="020E0502060401010101" pitchFamily="34" charset="-79"/>
              </a:rPr>
              <a:t>ת"א (מחוזי ירושלים) 31863-03-23 </a:t>
            </a:r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פלוני נ' הרשות הפלסטינית</a:t>
            </a:r>
            <a:r>
              <a:rPr lang="he-IL" sz="2400" dirty="0">
                <a:latin typeface="David" panose="020E0502060401010101" pitchFamily="34" charset="-79"/>
                <a:cs typeface="David" panose="020E0502060401010101" pitchFamily="34" charset="-79"/>
              </a:rPr>
              <a:t> (נבו 19.11.2024), ת"א (מחוזי ת"א) 32342-08-19 </a:t>
            </a:r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פקר </a:t>
            </a:r>
            <a:r>
              <a:rPr lang="he-IL" sz="2400" b="1" dirty="0" err="1">
                <a:latin typeface="David" panose="020E0502060401010101" pitchFamily="34" charset="-79"/>
                <a:cs typeface="David" panose="020E0502060401010101" pitchFamily="34" charset="-79"/>
              </a:rPr>
              <a:t>ידפז</a:t>
            </a:r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 פרופילים נ' שיכון ובינוי</a:t>
            </a:r>
            <a:r>
              <a:rPr lang="he-IL" sz="2400" dirty="0">
                <a:latin typeface="David" panose="020E0502060401010101" pitchFamily="34" charset="-79"/>
                <a:cs typeface="David" panose="020E0502060401010101" pitchFamily="34" charset="-79"/>
              </a:rPr>
              <a:t> (נבו 29.3.2022).</a:t>
            </a:r>
          </a:p>
          <a:p>
            <a:pPr algn="just" rtl="1">
              <a:lnSpc>
                <a:spcPct val="150000"/>
              </a:lnSpc>
            </a:pPr>
            <a:r>
              <a:rPr lang="he-IL" sz="2400" dirty="0">
                <a:latin typeface="David" panose="020E0502060401010101" pitchFamily="34" charset="-79"/>
                <a:cs typeface="David" panose="020E0502060401010101" pitchFamily="34" charset="-79"/>
              </a:rPr>
              <a:t>2. צו עשה זמני</a:t>
            </a:r>
          </a:p>
          <a:p>
            <a:pPr algn="just" rtl="1">
              <a:lnSpc>
                <a:spcPct val="150000"/>
              </a:lnSpc>
            </a:pPr>
            <a:r>
              <a:rPr lang="he-IL" sz="2400" dirty="0">
                <a:latin typeface="David" panose="020E0502060401010101" pitchFamily="34" charset="-79"/>
                <a:cs typeface="David" panose="020E0502060401010101" pitchFamily="34" charset="-79"/>
              </a:rPr>
              <a:t>3. סעיף 75 לחוק בתי המשפט (נוסח משולב), התשמ"ד-1984</a:t>
            </a:r>
          </a:p>
        </p:txBody>
      </p:sp>
    </p:spTree>
    <p:extLst>
      <p:ext uri="{BB962C8B-B14F-4D97-AF65-F5344CB8AC3E}">
        <p14:creationId xmlns:p14="http://schemas.microsoft.com/office/powerpoint/2010/main" val="3745319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614</TotalTime>
  <Words>1103</Words>
  <Application>Microsoft Office PowerPoint</Application>
  <PresentationFormat>מסך רחב</PresentationFormat>
  <Paragraphs>76</Paragraphs>
  <Slides>11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David</vt:lpstr>
      <vt:lpstr>Office Theme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 KPPSLAW</dc:creator>
  <cp:lastModifiedBy>אסף פוזנר</cp:lastModifiedBy>
  <cp:revision>16</cp:revision>
  <dcterms:created xsi:type="dcterms:W3CDTF">2021-01-05T15:21:42Z</dcterms:created>
  <dcterms:modified xsi:type="dcterms:W3CDTF">2025-10-19T14:27:29Z</dcterms:modified>
</cp:coreProperties>
</file>