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5" r:id="rId4"/>
    <p:sldId id="288" r:id="rId5"/>
    <p:sldId id="289" r:id="rId6"/>
    <p:sldId id="290" r:id="rId7"/>
    <p:sldId id="291" r:id="rId8"/>
    <p:sldId id="263" r:id="rId9"/>
    <p:sldId id="273" r:id="rId10"/>
    <p:sldId id="281" r:id="rId11"/>
    <p:sldId id="292" r:id="rId12"/>
    <p:sldId id="293" r:id="rId13"/>
    <p:sldId id="294" r:id="rId14"/>
    <p:sldId id="295" r:id="rId15"/>
    <p:sldId id="296" r:id="rId16"/>
    <p:sldId id="298" r:id="rId17"/>
    <p:sldId id="297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26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כ"ג/טבת/תשפ"ד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848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כ"ג/טבת/תשפ"ד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053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כ"ג/טבת/תשפ"ד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299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כ"ג/טבת/תשפ"ד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179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כ"ג/טבת/תשפ"ד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52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כ"ג/טבת/תשפ"ד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96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כ"ג/טבת/תשפ"ד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296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כ"ג/טבת/תשפ"ד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61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כ"ג/טבת/תשפ"ד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602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כ"ג/טבת/תשפ"ד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254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כ"ג/טבת/תשפ"ד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50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4CEC4-3518-46AA-868A-EDE01262F1AA}" type="datetimeFigureOut">
              <a:rPr lang="he-IL" smtClean="0"/>
              <a:t>כ"ג/טבת/תשפ"ד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568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ner-law.co.i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3036BC-7430-4E2D-9F2E-985CD4956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8879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1DB1C0-EDA5-4C5F-BDDF-9519B539015F}"/>
              </a:ext>
            </a:extLst>
          </p:cNvPr>
          <p:cNvSpPr txBox="1"/>
          <p:nvPr/>
        </p:nvSpPr>
        <p:spPr>
          <a:xfrm>
            <a:off x="521638" y="3761928"/>
            <a:ext cx="1080096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שנת הנזיקין: 2023</a:t>
            </a:r>
          </a:p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כנס שלוה – 11.1.2023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198A83-432A-409D-A502-1450A7DE6ADA}"/>
              </a:ext>
            </a:extLst>
          </p:cNvPr>
          <p:cNvSpPr txBox="1"/>
          <p:nvPr/>
        </p:nvSpPr>
        <p:spPr>
          <a:xfrm>
            <a:off x="3129822" y="5560046"/>
            <a:ext cx="538207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ד"ר אסף פוזנר, עו"ד</a:t>
            </a:r>
          </a:p>
        </p:txBody>
      </p:sp>
    </p:spTree>
    <p:extLst>
      <p:ext uri="{BB962C8B-B14F-4D97-AF65-F5344CB8AC3E}">
        <p14:creationId xmlns:p14="http://schemas.microsoft.com/office/powerpoint/2010/main" val="171720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8349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62783"/>
            <a:ext cx="68917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</a:t>
            </a:r>
            <a:r>
              <a:rPr lang="he-IL" sz="4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מל"ל</a:t>
            </a:r>
            <a:endParaRPr lang="he-IL" sz="4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69904" y="1632429"/>
            <a:ext cx="11525122" cy="39241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אכזבה: פסק הדין האנושי של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גלנטה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נהפך בערעור –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ממשיכים בהפליית נשים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שממשיכות לעבוד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endParaRPr lang="he-IL" sz="2400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תזכורת: על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המל"ל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להזהיר לפני אפשרות להפחתת נכות –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חג'בי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לא מדובר באיום.</a:t>
            </a:r>
            <a:endParaRPr lang="he-IL" sz="2000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תזכורת נוספת: נכות יציבה </a:t>
            </a:r>
            <a:r>
              <a:rPr lang="he-IL" sz="2400" u="sng" dirty="0">
                <a:latin typeface="David" panose="020E0502060401010101" pitchFamily="34" charset="-79"/>
                <a:cs typeface="David" panose="020E0502060401010101" pitchFamily="34" charset="-79"/>
              </a:rPr>
              <a:t>אינה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לצמיתות: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קרמר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אבל מעניין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שבפלת"ד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המונח הוא לצמיתות.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קצבת המחליפה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תחב"צ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 שאלה רפואית של יכולת, ולא שאלה עובדתית של שימוש: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אטלאי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האם יאומץ בתיקי נזיקין?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השתק בתביעת שיבוב: חברת הביטוח מושתקת מלטעון שלא תאונת עבודה בשל הניכוי: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הפניקס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he-IL" sz="2400" u="sng" dirty="0">
                <a:latin typeface="David" panose="020E0502060401010101" pitchFamily="34" charset="-79"/>
                <a:cs typeface="David" panose="020E0502060401010101" pitchFamily="34" charset="-79"/>
              </a:rPr>
              <a:t>אבל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אפשר להתפשר בסכום גלובאלי מטעמי אנושיות, ללא חשש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מהשתק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אבן קיסר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531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8349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50579" y="782424"/>
            <a:ext cx="689175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הסכמה מדעת ואוטונומיה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69904" y="1632429"/>
            <a:ext cx="11525122" cy="50321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פסק הדין היפה של השנה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אבן קיסר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 קביעה באילו מקרים נדרשת הכרעה ברכיבי האחריות השונים (חלקם או כולם); היעדר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קש"ס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לאור התעלמות הניזוק מאזהרות.</a:t>
            </a:r>
            <a:endParaRPr lang="he-IL" sz="2400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האם עוברים לסיבתיות החלטה אובייקטיבית (ניזוק סביר)?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סוראסקי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האם מתאים להיעדר הסכמה מדעת המגינה גם על גחמות סובייקטיביות?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היעדר הסבר על נזקים בניתוח להגדלת חזה: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פרידמן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(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125K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לכל ניתוח; אבל העליון ב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משרד הבריאות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– 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300K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רעה חולה: צורך בהסברים על ירידה ממיטה לאחר ניתוח: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בי"ח העמק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; יש להסביר בשפה המובנת למטופלת: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רבאח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בימ"ש כקופירייטר על שלטי אזהרה: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עמק הירדן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האם לא עדיף לפעול לפי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ועקנין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0984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68917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רשלנות רפואית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19774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רופא אינו יכול להניח את האופייני: כאבי גב לפעמים אינם רק "כאבי גב":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טרם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דרך ההסבר בייעוץ גנטי והעברת המידע לרופא המטפל (שלא ידוע):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הדסה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(ערעור ודנ"א).</a:t>
            </a:r>
          </a:p>
        </p:txBody>
      </p:sp>
    </p:spTree>
    <p:extLst>
      <p:ext uri="{BB962C8B-B14F-4D97-AF65-F5344CB8AC3E}">
        <p14:creationId xmlns:p14="http://schemas.microsoft.com/office/powerpoint/2010/main" val="193232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272897" y="601413"/>
            <a:ext cx="773354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היקף זכאים/חייבים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28161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דודה שגידלה נרצח עומדת בתנאי קרבת המשפחה: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שוויש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האם התקדמות אל עבר 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love and affection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תחושת סכנה בהיעדר פגיעה פיזית = ניזוק ישיר: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פלוני נ' שלמה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אחריות/חוסר אחריות למעשי הזולת: חברת טיולים לא אחראית לקבלן בחו"ל: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רימון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שב"ס לא אחראי לרשלנות בית החולים: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שב"ס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משכיר אחראי לתיקון בידי חשמלאי לא מוסמך: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347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68917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עוולות חוקתיות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26237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היעדר אחריות לסלילת הרכבת הקלה: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ניסן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היעדר אחריות לחיסוני שפעת (שגרמו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לגיליאן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ברה):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פלוני נ' מדינת ישראל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אין צורך גם במתן הסבר לסיכונים רחוקים.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אין לחייב את המדינה על היעדר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אסדרת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תחום אופני הים: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מדינת ישראל נ' פלוני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959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68917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פיצויים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52091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גיל פרישת עורכי דין: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הפניקס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(ערעור ודנ"א): בינתיים, עד להבהרת השופט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פוגלמן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, התייחסות לקביעה העובדתית כהלכה מחייבת: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הפניקס, כלל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אובדן השתכרות בעל שליטה בחברה: ("במאמר מוסגר") יש להיזהר בהוצאת תלושים: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הפול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מה זה משנה באיזה ראש נזק (אובדן השתכרות או נכס הון -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פלונים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)?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השאלה ההפוכה: משקל תלושי משכורת של בן זוג של בעל שליטה: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שומרה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האם יש לתת משקל לתלושי בדיעבד?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הפול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- "ארכת חסד" לעסקים חדשים.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השתכרות קטינים שגילו יכולת אחרי הפציעה: ת"א 45914-06-19 (השופט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וינוגרד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) ו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עין גב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550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93309" y="584321"/>
            <a:ext cx="68917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פיצויים(2)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39164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 startAt="6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הפחתת שכר ממוצע של מי שטרם החל לעבוד: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בבל מרקט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האם מוביל להעלאה מקבילה?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 startAt="6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נפגע מחו"ל: האם שכר ממוצע בניו יורק או ארה"ב?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עזבון ניומן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 startAt="6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הפסדי פנסיה: אין לתת פנסיה לעצמאי.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 startAt="6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נכות רפואית/תפקודית: פסק דין אנושי – לחולת פרקינסון (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מזרחי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 startAt="6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תביעות פנסיה: 2 ערוצים בבית הדין (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תירוש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53015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68917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פיצוי ומיסוי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39164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נטו/ברוטו: ניסיון לשנות הלכה ותיקה: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פלונים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(האם יוגש ערעור?);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פלוני נ' מדינת ישראל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–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השתפנות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המדינה וויתור על הטענה.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מס דינאמי (לפי גילאי הילדים)</a:t>
            </a:r>
            <a:r>
              <a:rPr lang="en-US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או צילום מצב נקודתי: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הפול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במה שונה משיטת הידות?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הכרה ביתום צה"ל שנולד 11 שנים לאחר המוות: האם גם תלוי בתיקי נזיקין?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ד"ר גוגל כקובע פיצויים?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עין גב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925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71289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ניכויים וחישובים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45627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פסק הדין המוזר של השנה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: דנ"א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מלכה יונה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– דיון נוסף ב-60 מילים. האם למנוע "תשלום" או "פיצוי" כפל.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המשולש הקדוש: תשלום עד תוחלת חיי המנוח או בת הזוג?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קרנית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ניכויים מעורבים: תזוזת המטוטלת – האם ניתן להסתמך על קביעות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המל"ל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אבו ריש, שומרה, בן דוד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תכלית קצבת ילד נכה: בד"ר אשקלון.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בין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סושארד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לפינץ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: "מתווה המחצית" של השופט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תדמור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בורנשטיין</a:t>
            </a:r>
          </a:p>
        </p:txBody>
      </p:sp>
    </p:spTree>
    <p:extLst>
      <p:ext uri="{BB962C8B-B14F-4D97-AF65-F5344CB8AC3E}">
        <p14:creationId xmlns:p14="http://schemas.microsoft.com/office/powerpoint/2010/main" val="351494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71289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"ביחד ולחוד"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39164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פסק הדין החשוב של השנה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מיקוד נ' 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המל"ל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– אחריות חברת האבטחה וחברת השמירה לרצח, ביחד ולחוד; אין אשם תורם על הימנעות עו"ד מתלונה למשטרה. הדגשת השופט עמית: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הצפיות כוללת שאדם עם נשק יפגע בצדדי ג'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(האם צפי לעתיד?)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עזבון גרוס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: יחד ולחוד בפיצוי, ביתר הרכיבים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שק"ד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בימ"ש. הערה: תשקלו את מי לתבוע?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1929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689175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חובות שנים קודמות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33701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dirty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מספר השאלות בשאלון</a:t>
            </a:r>
            <a:r>
              <a:rPr lang="he-IL" sz="2400" dirty="0">
                <a:ea typeface="Calibri" panose="020F0502020204030204" pitchFamily="34" charset="0"/>
                <a:cs typeface="David" panose="020E0502060401010101" pitchFamily="34" charset="-79"/>
              </a:rPr>
              <a:t>: </a:t>
            </a:r>
            <a:r>
              <a:rPr lang="he-IL" sz="2400" dirty="0">
                <a:ea typeface="Times New Roman" panose="02020603050405020304" pitchFamily="18" charset="0"/>
                <a:cs typeface="David" panose="020E0502060401010101" pitchFamily="34" charset="-79"/>
              </a:rPr>
              <a:t>רע"א 7/23 </a:t>
            </a:r>
            <a:r>
              <a:rPr lang="he-IL" sz="2400" b="1" dirty="0">
                <a:ea typeface="Times New Roman" panose="02020603050405020304" pitchFamily="18" charset="0"/>
                <a:cs typeface="David" panose="020E0502060401010101" pitchFamily="34" charset="-79"/>
              </a:rPr>
              <a:t>פלוני נ' ד"ר </a:t>
            </a:r>
            <a:r>
              <a:rPr lang="he-IL" sz="2400" b="1" dirty="0" err="1">
                <a:ea typeface="Times New Roman" panose="02020603050405020304" pitchFamily="18" charset="0"/>
                <a:cs typeface="David" panose="020E0502060401010101" pitchFamily="34" charset="-79"/>
              </a:rPr>
              <a:t>סועאד</a:t>
            </a:r>
            <a:r>
              <a:rPr lang="he-IL" sz="2400" dirty="0">
                <a:ea typeface="Times New Roman" panose="02020603050405020304" pitchFamily="18" charset="0"/>
                <a:cs typeface="David" panose="020E0502060401010101" pitchFamily="34" charset="-79"/>
              </a:rPr>
              <a:t>: הערעור נמחק לאחר שהושגה פשרה בתיק העיקרי. האם הפשרה קשורה להחלטה שדרשה הגשת תשובה?</a:t>
            </a:r>
            <a:endParaRPr lang="he-IL" sz="2400" dirty="0">
              <a:effectLst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cs typeface="David" panose="020E0502060401010101" pitchFamily="34" charset="-79"/>
              </a:rPr>
              <a:t>החלפת עוברים (הסיפור שאינו נגמר): מצאו את תורמי החומר הגנטי, עכשיו מגיעים לשאלה מי ההורים ולמי (ואיזה) עילות תביעה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cs typeface="David" panose="020E0502060401010101" pitchFamily="34" charset="-79"/>
              </a:rPr>
              <a:t>דנ"א 8266/22 </a:t>
            </a:r>
            <a:r>
              <a:rPr lang="he-IL" sz="2400" b="1" dirty="0">
                <a:cs typeface="David" panose="020E0502060401010101" pitchFamily="34" charset="-79"/>
              </a:rPr>
              <a:t>שמול נ' כללית</a:t>
            </a:r>
            <a:r>
              <a:rPr lang="he-IL" sz="2400" dirty="0">
                <a:cs typeface="David" panose="020E0502060401010101" pitchFamily="34" charset="-79"/>
              </a:rPr>
              <a:t>: סיום התובענה הייצוגית על ניסויים בקשישים ללא הסכמה. דחיית הייצוגית (קופ"ח = רשות), ופתיחת פתח לתובענות עצמאיות של כל נפגע. </a:t>
            </a:r>
          </a:p>
        </p:txBody>
      </p:sp>
    </p:spTree>
    <p:extLst>
      <p:ext uri="{BB962C8B-B14F-4D97-AF65-F5344CB8AC3E}">
        <p14:creationId xmlns:p14="http://schemas.microsoft.com/office/powerpoint/2010/main" val="229724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71289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תביעות טרור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45627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תיקון כתבי טענות לאור הלכת האשרור: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צרפתי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הרש"פ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אפשרות לעיקול כספי הרשות: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הרש"פ.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במישור הפלילי: החמרה עם שב"חים לאחר ה-7 לאוקטובר: 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אלנגאר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האם תהיה מגמה דומה בפיצוי עונשי ובדיני נזיקין?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מדינת ישראל נ' פלוני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: המדינה לא אחראית לביצוע פיגועים, וחריג שיקול הדעת. האם היו מגיעים לאותה מסקנה לאחר ה-7 לאוקטובר?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פיזור הפגנות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בשועפט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ואירועי "שומר החומות" = פעולה מלחמתית (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פלונים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07525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71289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</a:t>
            </a:r>
            <a:r>
              <a:rPr lang="he-IL" sz="4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פלת"ד</a:t>
            </a:r>
            <a:endParaRPr lang="he-IL" sz="4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46705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פסק דין אקטואלי: ריצה לכביש בזמן אזעקה = פעולות איבה (ולא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פלת"ד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):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קוסטיקה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 האם ניתן להגיש תביעה נזיקית?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עצירה לשיחת טלפון = זירה; עצירה לבחינת המשך הנסיעה = שימוש.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עצירה לתדלוק רכב או מילוי אוויר בצמיגים, וכן מילוי מים במאוורר = שימוש.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תיקון מזגן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בקראוון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= זירה.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הערה: האם יש תועלת בדיונים אינסופיים בין חברות ביטוח? הערת השופט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גרוסקופף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ב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כלל (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שתי ההחלטות בענייני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ש.שלמה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)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והתיאורמה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של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קוז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פסק דין מרתק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פלונית נ' פלוני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– נהג שנסע ללא רישיון ומת. אבחנה בין תביעות יורשים (נזיקין) לבין תביעות תלויים (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פלת"ד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) </a:t>
            </a:r>
            <a:r>
              <a:rPr lang="he-IL" sz="2000" b="1" u="sng" dirty="0">
                <a:latin typeface="David" panose="020E0502060401010101" pitchFamily="34" charset="-79"/>
                <a:cs typeface="David" panose="020E0502060401010101" pitchFamily="34" charset="-79"/>
              </a:rPr>
              <a:t>באותם אנשים ממש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הנטל לבדיקת רישיון: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פלוני נ' פלונית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(ערעור ודנ"א). האם אחריות קרנית יכולה להיטען גם על ידי צד ג'?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י.ש.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"תפסת מרובה לא תפסת": דחיית תביעות מקבילות בשל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השתקים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מההליך השני: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פלוני נ' כללית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321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71289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ביטוח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19774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השהיית ביטול הפוליסה, חלה גם בביטול בידי המחזיק: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כלל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(ערעור ודנ"א).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אחריות של חברת הביטוח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בנזיקין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בשל אי התראה על תום הפוליסה לפי הנחיית המפקח?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הפול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, בוטל בהסכמה ב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מרגלית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594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71289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תקנת הציבור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26237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דחיית תביעה בשל אי לבישת מסיכה: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שלו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עם זאת, צורך בבחינת חלופות: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אורן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פסקי הדין הפרקטיים של השנה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: שכר טרחה מותנה בתוצאה – </a:t>
            </a:r>
            <a:r>
              <a:rPr lang="he-IL" sz="2800" u="sng" dirty="0">
                <a:latin typeface="David" panose="020E0502060401010101" pitchFamily="34" charset="-79"/>
                <a:cs typeface="David" panose="020E0502060401010101" pitchFamily="34" charset="-79"/>
              </a:rPr>
              <a:t>אסור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לקבוע שבכל פיטורין משולם שכ"ט מלא (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סינגר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), זכות לקוח להחליף עו"ד גם אם הגיע לתוצאה טובה והמלצה לציין את מטרת הייצוג בהסכם שכ"ט (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מלטיה)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346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71289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על כלבים ואנשים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39164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נזקי שור או נזקי בור: בריחה מכלב שהובילה לנפילה – יש להוכיח פחד קיצוני: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ישרוטל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, ומנגד חלוקה בין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הפיטבול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לבין המהמורה בכביש: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מבשרת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הגדרת אחריות כלב: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פלוני נ' פלונית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אחריות בנזקי רכוש: כלב שהתפרץ לכביש ופגע במכונית: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חטיב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הסיבה לעומס בבתי המשפט: כלב שהשתין על מרצדס: 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משרקי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ושיהיו לכולנו תביעות יותר רווחיות.  </a:t>
            </a:r>
          </a:p>
        </p:txBody>
      </p:sp>
    </p:spTree>
    <p:extLst>
      <p:ext uri="{BB962C8B-B14F-4D97-AF65-F5344CB8AC3E}">
        <p14:creationId xmlns:p14="http://schemas.microsoft.com/office/powerpoint/2010/main" val="255586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3036BC-7430-4E2D-9F2E-985CD4956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8879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1DB1C0-EDA5-4C5F-BDDF-9519B539015F}"/>
              </a:ext>
            </a:extLst>
          </p:cNvPr>
          <p:cNvSpPr txBox="1"/>
          <p:nvPr/>
        </p:nvSpPr>
        <p:spPr>
          <a:xfrm>
            <a:off x="521638" y="3761928"/>
            <a:ext cx="1080096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להתראות בשנה הבאה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198A83-432A-409D-A502-1450A7DE6ADA}"/>
              </a:ext>
            </a:extLst>
          </p:cNvPr>
          <p:cNvSpPr txBox="1"/>
          <p:nvPr/>
        </p:nvSpPr>
        <p:spPr>
          <a:xfrm>
            <a:off x="914400" y="5013858"/>
            <a:ext cx="1007549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לצפייה במצגת, רשימת אסמכתאות ובחומרים נוספים ראו:</a:t>
            </a:r>
          </a:p>
          <a:p>
            <a:pPr algn="ct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600" b="1" dirty="0">
                <a:latin typeface="David" panose="020E0502060401010101" pitchFamily="34" charset="-79"/>
                <a:cs typeface="David" panose="020E0502060401010101" pitchFamily="34" charset="-79"/>
                <a:hlinkClick r:id="rId3"/>
              </a:rPr>
              <a:t>www.posner-law.co.il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996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68917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מומחים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50321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חובות משנה קודמת: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חוות הדעת הכפולות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– אין מקום להגשת תחקיר עיתונאי (רע"א 59250-09-22); אין להגיש תכתובות בין עורך הדין למומחה (רע"א 14426-10-23).</a:t>
            </a: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dirty="0">
                <a:cs typeface="David" panose="020E0502060401010101" pitchFamily="34" charset="-79"/>
              </a:rPr>
              <a:t>מעניין לעניין באותו עניין: </a:t>
            </a:r>
            <a:r>
              <a:rPr lang="he-IL" sz="2400" b="1" dirty="0">
                <a:cs typeface="David" panose="020E0502060401010101" pitchFamily="34" charset="-79"/>
              </a:rPr>
              <a:t>הסדר פשרה בתובענה ייצוגית מגלה שקופ"ח כללית (ובתי החולים שלה)</a:t>
            </a:r>
            <a:r>
              <a:rPr lang="en-US" sz="2400" b="1" dirty="0">
                <a:cs typeface="David" panose="020E0502060401010101" pitchFamily="34" charset="-79"/>
              </a:rPr>
              <a:t> </a:t>
            </a:r>
            <a:r>
              <a:rPr lang="he-IL" sz="2400" b="1" dirty="0">
                <a:cs typeface="David" panose="020E0502060401010101" pitchFamily="34" charset="-79"/>
              </a:rPr>
              <a:t>שינו בדיעבד רשומות רפואיות</a:t>
            </a:r>
            <a:r>
              <a:rPr lang="he-IL" sz="2400" dirty="0">
                <a:cs typeface="David" panose="020E0502060401010101" pitchFamily="34" charset="-79"/>
              </a:rPr>
              <a:t>: </a:t>
            </a:r>
            <a:r>
              <a:rPr lang="he-IL" sz="2400" b="1" dirty="0" err="1">
                <a:cs typeface="David" panose="020E0502060401010101" pitchFamily="34" charset="-79"/>
              </a:rPr>
              <a:t>קסוקאר</a:t>
            </a:r>
            <a:r>
              <a:rPr lang="he-IL" sz="2400" dirty="0">
                <a:cs typeface="David" panose="020E0502060401010101" pitchFamily="34" charset="-79"/>
              </a:rPr>
              <a:t>. ונזכיר – קופ"ח כללית הוציאה הנחיה לכלל </a:t>
            </a:r>
            <a:r>
              <a:rPr lang="he-IL" sz="2400" dirty="0" err="1">
                <a:cs typeface="David" panose="020E0502060401010101" pitchFamily="34" charset="-79"/>
              </a:rPr>
              <a:t>מייצגיה</a:t>
            </a:r>
            <a:r>
              <a:rPr lang="he-IL" sz="2400" dirty="0">
                <a:cs typeface="David" panose="020E0502060401010101" pitchFamily="34" charset="-79"/>
              </a:rPr>
              <a:t>, לקבלת חוות דעת "מאחורי הקלעים".</a:t>
            </a: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b="1" dirty="0">
                <a:cs typeface="David" panose="020E0502060401010101" pitchFamily="34" charset="-79"/>
              </a:rPr>
              <a:t>מועד להגשת או בקשת פטור מהגשת חוות דעת</a:t>
            </a:r>
            <a:r>
              <a:rPr lang="he-IL" sz="2400" dirty="0">
                <a:cs typeface="David" panose="020E0502060401010101" pitchFamily="34" charset="-79"/>
              </a:rPr>
              <a:t>: </a:t>
            </a:r>
            <a:r>
              <a:rPr lang="he-IL" sz="2400" b="1" dirty="0">
                <a:cs typeface="David" panose="020E0502060401010101" pitchFamily="34" charset="-79"/>
              </a:rPr>
              <a:t>אסותא אשדוד</a:t>
            </a:r>
            <a:r>
              <a:rPr lang="he-IL" sz="2400" dirty="0">
                <a:cs typeface="David" panose="020E0502060401010101" pitchFamily="34" charset="-79"/>
              </a:rPr>
              <a:t> – התקנות החדשות לא שינו כלום. </a:t>
            </a:r>
            <a:r>
              <a:rPr lang="he-IL" sz="2400" dirty="0" err="1">
                <a:cs typeface="David" panose="020E0502060401010101" pitchFamily="34" charset="-79"/>
              </a:rPr>
              <a:t>אוביטר</a:t>
            </a:r>
            <a:r>
              <a:rPr lang="he-IL" sz="2400" dirty="0">
                <a:cs typeface="David" panose="020E0502060401010101" pitchFamily="34" charset="-79"/>
              </a:rPr>
              <a:t>: אם מדובר בתקיפה או תאונת עבודה ללא תביעה על נזקי נכות – אין צורך </a:t>
            </a:r>
            <a:r>
              <a:rPr lang="he-IL" sz="2400" dirty="0" err="1">
                <a:cs typeface="David" panose="020E0502060401010101" pitchFamily="34" charset="-79"/>
              </a:rPr>
              <a:t>בחוו"ד</a:t>
            </a:r>
            <a:r>
              <a:rPr lang="he-IL" sz="2400" dirty="0">
                <a:cs typeface="David" panose="020E0502060401010101" pitchFamily="34" charset="-79"/>
              </a:rPr>
              <a:t>. </a:t>
            </a: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b="1" dirty="0">
                <a:cs typeface="David" panose="020E0502060401010101" pitchFamily="34" charset="-79"/>
              </a:rPr>
              <a:t>אין להגיש מספר חוות דעת (מטעם מומחים שונים) באותו תחום</a:t>
            </a:r>
            <a:r>
              <a:rPr lang="he-IL" sz="2400" dirty="0">
                <a:cs typeface="David" panose="020E0502060401010101" pitchFamily="34" charset="-79"/>
              </a:rPr>
              <a:t>: </a:t>
            </a:r>
            <a:r>
              <a:rPr lang="he-IL" sz="2400" b="1" dirty="0">
                <a:cs typeface="David" panose="020E0502060401010101" pitchFamily="34" charset="-79"/>
              </a:rPr>
              <a:t>פלונית נ' כללית – מחוז דן</a:t>
            </a:r>
            <a:r>
              <a:rPr lang="he-IL" sz="2400" dirty="0">
                <a:cs typeface="David" panose="020E0502060401010101" pitchFamily="34" charset="-79"/>
              </a:rPr>
              <a:t>. האם ההחלטה תחומה רק לבקשות לתיקון כתבי טענות?</a:t>
            </a:r>
            <a:endParaRPr lang="he-IL" sz="2400" b="1" dirty="0"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9238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68917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מומחי בימ"ש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50321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מומחה בימ"ש כבודק את הניזוק או כמכריע בין חוות דעת הצדדים: מומחה שמעלה טענות חדשות –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א.א. נ' בי"ח מאיר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; מומחה שקובע נכות שחורגת מחוות דעת הצדדים –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חולון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(אבל – ראו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אבו זיאד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dirty="0">
                <a:cs typeface="David" panose="020E0502060401010101" pitchFamily="34" charset="-79"/>
              </a:rPr>
              <a:t>פסילת מומחים: עדיפות למומחה שמקובל על הצדדים גם בהיעדר עילת פסילה פורמלית – </a:t>
            </a:r>
            <a:r>
              <a:rPr lang="he-IL" sz="2400" b="1" dirty="0">
                <a:cs typeface="David" panose="020E0502060401010101" pitchFamily="34" charset="-79"/>
              </a:rPr>
              <a:t>שלג לבן</a:t>
            </a:r>
            <a:r>
              <a:rPr lang="he-IL" sz="2400" dirty="0"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dirty="0">
                <a:cs typeface="David" panose="020E0502060401010101" pitchFamily="34" charset="-79"/>
              </a:rPr>
              <a:t>בקשת פסילה: יש להגיש בהזדמנות הראשונה ובמידת האפשר לפני בדיקה/</a:t>
            </a:r>
            <a:r>
              <a:rPr lang="he-IL" sz="2400" dirty="0" err="1">
                <a:cs typeface="David" panose="020E0502060401010101" pitchFamily="34" charset="-79"/>
              </a:rPr>
              <a:t>חוו"ד</a:t>
            </a:r>
            <a:r>
              <a:rPr lang="he-IL" sz="2400" dirty="0">
                <a:cs typeface="David" panose="020E0502060401010101" pitchFamily="34" charset="-79"/>
              </a:rPr>
              <a:t> – </a:t>
            </a:r>
            <a:r>
              <a:rPr lang="he-IL" sz="2400" b="1" dirty="0">
                <a:cs typeface="David" panose="020E0502060401010101" pitchFamily="34" charset="-79"/>
              </a:rPr>
              <a:t>טל הל </a:t>
            </a:r>
            <a:r>
              <a:rPr lang="he-IL" sz="2400" b="1" dirty="0" err="1">
                <a:cs typeface="David" panose="020E0502060401010101" pitchFamily="34" charset="-79"/>
              </a:rPr>
              <a:t>יסכה</a:t>
            </a:r>
            <a:r>
              <a:rPr lang="he-IL" sz="2400" b="1" dirty="0">
                <a:cs typeface="David" panose="020E0502060401010101" pitchFamily="34" charset="-79"/>
              </a:rPr>
              <a:t>.</a:t>
            </a:r>
            <a:r>
              <a:rPr lang="he-IL" sz="2400" dirty="0">
                <a:cs typeface="David" panose="020E0502060401010101" pitchFamily="34" charset="-79"/>
              </a:rPr>
              <a:t> מה קורה כשהפגם התגלה במהלך הבדיקה? </a:t>
            </a:r>
            <a:r>
              <a:rPr lang="he-IL" sz="2400" b="1" dirty="0">
                <a:cs typeface="David" panose="020E0502060401010101" pitchFamily="34" charset="-79"/>
              </a:rPr>
              <a:t>פלונית נ' ש. שלמה</a:t>
            </a:r>
            <a:r>
              <a:rPr lang="he-IL" sz="2400" dirty="0">
                <a:cs typeface="David" panose="020E0502060401010101" pitchFamily="34" charset="-79"/>
              </a:rPr>
              <a:t>: מומלץ לבדוק עם הלקוח ולהגיש מיד. </a:t>
            </a: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b="1" dirty="0">
                <a:cs typeface="David" panose="020E0502060401010101" pitchFamily="34" charset="-79"/>
              </a:rPr>
              <a:t>טופס ניגוד העניינים</a:t>
            </a:r>
            <a:r>
              <a:rPr lang="he-IL" sz="2400" dirty="0">
                <a:cs typeface="David" panose="020E0502060401010101" pitchFamily="34" charset="-79"/>
              </a:rPr>
              <a:t>: למרות האמור, גמישות בפסילת מומחה שלא דיווח נכון בטופס – </a:t>
            </a:r>
            <a:r>
              <a:rPr lang="he-IL" sz="2400" b="1" dirty="0">
                <a:cs typeface="David" panose="020E0502060401010101" pitchFamily="34" charset="-79"/>
              </a:rPr>
              <a:t>פלוני נ' כללית</a:t>
            </a:r>
            <a:r>
              <a:rPr lang="he-IL" sz="2400" dirty="0">
                <a:cs typeface="David" panose="020E0502060401010101" pitchFamily="34" charset="-79"/>
              </a:rPr>
              <a:t>. </a:t>
            </a: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dirty="0">
                <a:cs typeface="David" panose="020E0502060401010101" pitchFamily="34" charset="-79"/>
              </a:rPr>
              <a:t>חצי פסילה (מומחה נוסף): גם בהיעדר פסילה אבל כשהתגלו קשרי עבודה משמעותיים: </a:t>
            </a:r>
            <a:r>
              <a:rPr lang="he-IL" sz="2400" b="1" dirty="0">
                <a:cs typeface="David" panose="020E0502060401010101" pitchFamily="34" charset="-79"/>
              </a:rPr>
              <a:t>פלונית נ' כללית</a:t>
            </a:r>
          </a:p>
        </p:txBody>
      </p:sp>
    </p:spTree>
    <p:extLst>
      <p:ext uri="{BB962C8B-B14F-4D97-AF65-F5344CB8AC3E}">
        <p14:creationId xmlns:p14="http://schemas.microsoft.com/office/powerpoint/2010/main" val="306925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68917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מומחי בימ"ש(2)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39241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 startAt="6"/>
            </a:pPr>
            <a:r>
              <a:rPr lang="he-IL" sz="2400" dirty="0">
                <a:cs typeface="David" panose="020E0502060401010101" pitchFamily="34" charset="-79"/>
              </a:rPr>
              <a:t>תביעה כנגד מומחה בימ"ש: </a:t>
            </a:r>
            <a:r>
              <a:rPr lang="he-IL" sz="2400" b="1" dirty="0">
                <a:cs typeface="David" panose="020E0502060401010101" pitchFamily="34" charset="-79"/>
              </a:rPr>
              <a:t>נ.ז. נ' מ.ש.</a:t>
            </a:r>
            <a:r>
              <a:rPr lang="he-IL" sz="2400" dirty="0">
                <a:cs typeface="David" panose="020E0502060401010101" pitchFamily="34" charset="-79"/>
              </a:rPr>
              <a:t> – דחייה של התביעה, והחלטת בימ"ש משפחה קובעת את האמור </a:t>
            </a:r>
            <a:r>
              <a:rPr lang="he-IL" sz="2400" dirty="0" err="1">
                <a:cs typeface="David" panose="020E0502060401010101" pitchFamily="34" charset="-79"/>
              </a:rPr>
              <a:t>בחוו"ד</a:t>
            </a:r>
            <a:r>
              <a:rPr lang="he-IL" sz="2400" dirty="0">
                <a:cs typeface="David" panose="020E0502060401010101" pitchFamily="34" charset="-79"/>
              </a:rPr>
              <a:t>. טענות כנגד המומחה יש להעלות בבית המשפט הממנה.</a:t>
            </a: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 startAt="6"/>
            </a:pPr>
            <a:r>
              <a:rPr lang="he-IL" sz="2400" dirty="0">
                <a:cs typeface="David" panose="020E0502060401010101" pitchFamily="34" charset="-79"/>
              </a:rPr>
              <a:t>אתרוגים אחרי קורונה: אין לבדוק ניזוק בדיקה פסיכיאטרית בזום: </a:t>
            </a:r>
            <a:r>
              <a:rPr lang="he-IL" sz="2400" b="1" dirty="0">
                <a:cs typeface="David" panose="020E0502060401010101" pitchFamily="34" charset="-79"/>
              </a:rPr>
              <a:t>י.ה.</a:t>
            </a:r>
            <a:r>
              <a:rPr lang="he-IL" sz="2400" dirty="0">
                <a:cs typeface="David" panose="020E0502060401010101" pitchFamily="34" charset="-79"/>
              </a:rPr>
              <a:t>. אבל מה ההבדל בין בדיקה לבין חקירה בזום? ומה הדין אחרי </a:t>
            </a:r>
            <a:r>
              <a:rPr lang="he-IL" sz="2400" b="1" dirty="0">
                <a:cs typeface="David" panose="020E0502060401010101" pitchFamily="34" charset="-79"/>
              </a:rPr>
              <a:t>טיוטת</a:t>
            </a:r>
            <a:r>
              <a:rPr lang="he-IL" sz="2400" dirty="0">
                <a:cs typeface="David" panose="020E0502060401010101" pitchFamily="34" charset="-79"/>
              </a:rPr>
              <a:t> </a:t>
            </a:r>
            <a:r>
              <a:rPr lang="he-IL" sz="2400" b="1" dirty="0">
                <a:cs typeface="David" panose="020E0502060401010101" pitchFamily="34" charset="-79"/>
              </a:rPr>
              <a:t>תקנות ביטוח בריאות ממלכתי </a:t>
            </a:r>
            <a:r>
              <a:rPr lang="he-IL" sz="2400" dirty="0">
                <a:cs typeface="David" panose="020E0502060401010101" pitchFamily="34" charset="-79"/>
              </a:rPr>
              <a:t>שמאפשרות </a:t>
            </a:r>
            <a:r>
              <a:rPr lang="he-IL" sz="2400" u="sng" dirty="0">
                <a:cs typeface="David" panose="020E0502060401010101" pitchFamily="34" charset="-79"/>
              </a:rPr>
              <a:t>טיפול בזום</a:t>
            </a:r>
            <a:r>
              <a:rPr lang="he-IL" sz="2400" dirty="0">
                <a:cs typeface="David" panose="020E0502060401010101" pitchFamily="34" charset="-79"/>
              </a:rPr>
              <a:t>. </a:t>
            </a: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 startAt="6"/>
            </a:pPr>
            <a:r>
              <a:rPr lang="he-IL" sz="2400" dirty="0">
                <a:cs typeface="David" panose="020E0502060401010101" pitchFamily="34" charset="-79"/>
              </a:rPr>
              <a:t>מומחה בימ"ש כמומחה מטעם צד: אפשר לאמץ חוות דעת לצורך תיק אחר, בכפוף להסכמת המומחה: </a:t>
            </a:r>
            <a:r>
              <a:rPr lang="he-IL" sz="2400" b="1" dirty="0" err="1">
                <a:cs typeface="David" panose="020E0502060401010101" pitchFamily="34" charset="-79"/>
              </a:rPr>
              <a:t>שע"צ</a:t>
            </a:r>
            <a:endParaRPr lang="he-IL" sz="2400" b="1" dirty="0"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 startAt="6"/>
            </a:pPr>
            <a:r>
              <a:rPr lang="he-IL" sz="2400" dirty="0">
                <a:cs typeface="David" panose="020E0502060401010101" pitchFamily="34" charset="-79"/>
              </a:rPr>
              <a:t>במקרים חריגים: ניתן להגיש </a:t>
            </a:r>
            <a:r>
              <a:rPr lang="he-IL" sz="2400" dirty="0" err="1">
                <a:cs typeface="David" panose="020E0502060401010101" pitchFamily="34" charset="-79"/>
              </a:rPr>
              <a:t>חוו"ד</a:t>
            </a:r>
            <a:r>
              <a:rPr lang="he-IL" sz="2400" dirty="0">
                <a:cs typeface="David" panose="020E0502060401010101" pitchFamily="34" charset="-79"/>
              </a:rPr>
              <a:t> מגיבה על מומחה בימ"ש: </a:t>
            </a:r>
            <a:r>
              <a:rPr lang="he-IL" sz="2400" b="1" dirty="0">
                <a:cs typeface="David" panose="020E0502060401010101" pitchFamily="34" charset="-79"/>
              </a:rPr>
              <a:t>אסף הרופא</a:t>
            </a:r>
            <a:endParaRPr lang="he-IL" sz="2400" dirty="0"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770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68917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מומחים </a:t>
            </a:r>
            <a:r>
              <a:rPr lang="he-IL" sz="4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בפלת"ד</a:t>
            </a:r>
            <a:endParaRPr lang="he-IL" sz="4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33701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dirty="0">
                <a:cs typeface="David" panose="020E0502060401010101" pitchFamily="34" charset="-79"/>
              </a:rPr>
              <a:t>קריטריון למינוי לנפגע עקיף זהה למינוי לנפגע ישיר: </a:t>
            </a:r>
            <a:r>
              <a:rPr lang="he-IL" sz="2400" b="1" dirty="0">
                <a:cs typeface="David" panose="020E0502060401010101" pitchFamily="34" charset="-79"/>
              </a:rPr>
              <a:t>נסים</a:t>
            </a:r>
            <a:endParaRPr lang="he-IL" sz="2400" dirty="0"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dirty="0" err="1">
                <a:cs typeface="David" panose="020E0502060401010101" pitchFamily="34" charset="-79"/>
              </a:rPr>
              <a:t>מירוץ</a:t>
            </a:r>
            <a:r>
              <a:rPr lang="he-IL" sz="2400" dirty="0">
                <a:cs typeface="David" panose="020E0502060401010101" pitchFamily="34" charset="-79"/>
              </a:rPr>
              <a:t> בין 6א ל-6ב: כל עוד </a:t>
            </a:r>
            <a:r>
              <a:rPr lang="he-IL" sz="2400" dirty="0" err="1">
                <a:cs typeface="David" panose="020E0502060401010101" pitchFamily="34" charset="-79"/>
              </a:rPr>
              <a:t>חוו"ד</a:t>
            </a:r>
            <a:r>
              <a:rPr lang="he-IL" sz="2400" dirty="0">
                <a:cs typeface="David" panose="020E0502060401010101" pitchFamily="34" charset="-79"/>
              </a:rPr>
              <a:t> המומחה לא </a:t>
            </a:r>
            <a:r>
              <a:rPr lang="he-IL" sz="2400" u="sng" dirty="0">
                <a:cs typeface="David" panose="020E0502060401010101" pitchFamily="34" charset="-79"/>
              </a:rPr>
              <a:t>הוגשה</a:t>
            </a:r>
            <a:r>
              <a:rPr lang="he-IL" sz="2400" dirty="0">
                <a:cs typeface="David" panose="020E0502060401010101" pitchFamily="34" charset="-79"/>
              </a:rPr>
              <a:t> לתיק, קביעת </a:t>
            </a:r>
            <a:r>
              <a:rPr lang="he-IL" sz="2400" dirty="0" err="1">
                <a:cs typeface="David" panose="020E0502060401010101" pitchFamily="34" charset="-79"/>
              </a:rPr>
              <a:t>המל"ל</a:t>
            </a:r>
            <a:r>
              <a:rPr lang="he-IL" sz="2400" dirty="0">
                <a:cs typeface="David" panose="020E0502060401010101" pitchFamily="34" charset="-79"/>
              </a:rPr>
              <a:t> יוצרת 6ב: </a:t>
            </a:r>
            <a:r>
              <a:rPr lang="he-IL" sz="2400" b="1" dirty="0">
                <a:cs typeface="David" panose="020E0502060401010101" pitchFamily="34" charset="-79"/>
              </a:rPr>
              <a:t>מנורה</a:t>
            </a:r>
            <a:endParaRPr lang="he-IL" sz="2400" dirty="0"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dirty="0">
                <a:cs typeface="David" panose="020E0502060401010101" pitchFamily="34" charset="-79"/>
              </a:rPr>
              <a:t>היעדר דיון </a:t>
            </a:r>
            <a:r>
              <a:rPr lang="he-IL" sz="2400" dirty="0" err="1">
                <a:cs typeface="David" panose="020E0502060401010101" pitchFamily="34" charset="-79"/>
              </a:rPr>
              <a:t>במל"ל</a:t>
            </a:r>
            <a:r>
              <a:rPr lang="he-IL" sz="2400" dirty="0">
                <a:cs typeface="David" panose="020E0502060401010101" pitchFamily="34" charset="-79"/>
              </a:rPr>
              <a:t> בתחום או תלונות: שילוב של 6ב ו-6א (דחיית </a:t>
            </a:r>
            <a:r>
              <a:rPr lang="he-IL" sz="2400" dirty="0" err="1">
                <a:cs typeface="David" panose="020E0502060401010101" pitchFamily="34" charset="-79"/>
              </a:rPr>
              <a:t>קש"ס</a:t>
            </a:r>
            <a:r>
              <a:rPr lang="he-IL" sz="2400" dirty="0">
                <a:cs typeface="David" panose="020E0502060401010101" pitchFamily="34" charset="-79"/>
              </a:rPr>
              <a:t> על ידי פקיד תביעות – מחזירה ל6א): </a:t>
            </a:r>
            <a:r>
              <a:rPr lang="he-IL" sz="2400" b="1" dirty="0" err="1">
                <a:cs typeface="David" panose="020E0502060401010101" pitchFamily="34" charset="-79"/>
              </a:rPr>
              <a:t>שירביט</a:t>
            </a:r>
            <a:endParaRPr lang="he-IL" sz="2400" b="1" dirty="0"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dirty="0">
                <a:cs typeface="David" panose="020E0502060401010101" pitchFamily="34" charset="-79"/>
              </a:rPr>
              <a:t>שבירת ה"חומה הסינית" בין 6א ל-6ב: נכות נמוכה של </a:t>
            </a:r>
            <a:r>
              <a:rPr lang="he-IL" sz="2400" dirty="0" err="1">
                <a:cs typeface="David" panose="020E0502060401010101" pitchFamily="34" charset="-79"/>
              </a:rPr>
              <a:t>המל"ל</a:t>
            </a:r>
            <a:r>
              <a:rPr lang="he-IL" sz="2400" dirty="0">
                <a:cs typeface="David" panose="020E0502060401010101" pitchFamily="34" charset="-79"/>
              </a:rPr>
              <a:t> כשמודע </a:t>
            </a:r>
            <a:r>
              <a:rPr lang="he-IL" sz="2400" dirty="0" err="1">
                <a:cs typeface="David" panose="020E0502060401010101" pitchFamily="34" charset="-79"/>
              </a:rPr>
              <a:t>לחוו"ד</a:t>
            </a:r>
            <a:r>
              <a:rPr lang="he-IL" sz="2400" dirty="0">
                <a:cs typeface="David" panose="020E0502060401010101" pitchFamily="34" charset="-79"/>
              </a:rPr>
              <a:t> בימ"ש – עילה לבדיקה חוזרת – </a:t>
            </a:r>
            <a:r>
              <a:rPr lang="en-US" sz="2400" b="1" dirty="0">
                <a:cs typeface="David" panose="020E0502060401010101" pitchFamily="34" charset="-79"/>
              </a:rPr>
              <a:t>AIG</a:t>
            </a:r>
            <a:r>
              <a:rPr lang="he-IL" sz="2400" b="1" dirty="0">
                <a:cs typeface="David" panose="020E0502060401010101" pitchFamily="34" charset="-79"/>
              </a:rPr>
              <a:t>. </a:t>
            </a:r>
            <a:r>
              <a:rPr lang="he-IL" sz="2400" dirty="0">
                <a:cs typeface="David" panose="020E0502060401010101" pitchFamily="34" charset="-79"/>
              </a:rPr>
              <a:t>האם נכות של </a:t>
            </a:r>
            <a:r>
              <a:rPr lang="he-IL" sz="2400" dirty="0" err="1">
                <a:cs typeface="David" panose="020E0502060401010101" pitchFamily="34" charset="-79"/>
              </a:rPr>
              <a:t>המל"ל</a:t>
            </a:r>
            <a:r>
              <a:rPr lang="he-IL" sz="2400" dirty="0">
                <a:cs typeface="David" panose="020E0502060401010101" pitchFamily="34" charset="-79"/>
              </a:rPr>
              <a:t> מהווה ראשית ראיה?</a:t>
            </a:r>
            <a:endParaRPr lang="he-IL" sz="2400" b="1" dirty="0"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9457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724006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פרוצדורת מומחים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01538" y="1536293"/>
            <a:ext cx="11604902" cy="33701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dirty="0">
                <a:cs typeface="David" panose="020E0502060401010101" pitchFamily="34" charset="-79"/>
              </a:rPr>
              <a:t>היקף זכות התובע ל"מילה אחרונה": משלימה או נגדית? </a:t>
            </a:r>
            <a:r>
              <a:rPr lang="he-IL" sz="2400" b="1" dirty="0">
                <a:cs typeface="David" panose="020E0502060401010101" pitchFamily="34" charset="-79"/>
              </a:rPr>
              <a:t>אסותא</a:t>
            </a:r>
            <a:r>
              <a:rPr lang="he-IL" sz="2400" dirty="0">
                <a:cs typeface="David" panose="020E0502060401010101" pitchFamily="34" charset="-79"/>
              </a:rPr>
              <a:t> לעומת </a:t>
            </a:r>
            <a:r>
              <a:rPr lang="he-IL" sz="2400" b="1" dirty="0">
                <a:cs typeface="David" panose="020E0502060401010101" pitchFamily="34" charset="-79"/>
              </a:rPr>
              <a:t>מכבי שירותי בריאות, מאוחדת, </a:t>
            </a:r>
            <a:r>
              <a:rPr lang="he-IL" sz="2400" b="1" dirty="0" err="1">
                <a:cs typeface="David" panose="020E0502060401010101" pitchFamily="34" charset="-79"/>
              </a:rPr>
              <a:t>ברונשטיין</a:t>
            </a:r>
            <a:r>
              <a:rPr lang="he-IL" sz="2400" dirty="0">
                <a:cs typeface="David" panose="020E0502060401010101" pitchFamily="34" charset="-79"/>
              </a:rPr>
              <a:t>, רוזן-צבי ועמדת השופט דראל בהרצאה. החלטת ביניים: </a:t>
            </a:r>
            <a:r>
              <a:rPr lang="he-IL" sz="2400" b="1" dirty="0">
                <a:cs typeface="David" panose="020E0502060401010101" pitchFamily="34" charset="-79"/>
              </a:rPr>
              <a:t>הפניקס.</a:t>
            </a:r>
            <a:endParaRPr lang="he-IL" sz="2400" dirty="0"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dirty="0">
                <a:cs typeface="David" panose="020E0502060401010101" pitchFamily="34" charset="-79"/>
              </a:rPr>
              <a:t>אין זכות לחברת ביטוח שלא בדקה לפי הפוליסה להגיש </a:t>
            </a:r>
            <a:r>
              <a:rPr lang="he-IL" sz="2400" dirty="0" err="1">
                <a:cs typeface="David" panose="020E0502060401010101" pitchFamily="34" charset="-79"/>
              </a:rPr>
              <a:t>חוו"ד</a:t>
            </a:r>
            <a:r>
              <a:rPr lang="he-IL" sz="2400" dirty="0">
                <a:cs typeface="David" panose="020E0502060401010101" pitchFamily="34" charset="-79"/>
              </a:rPr>
              <a:t> בהליך המשפטי: </a:t>
            </a:r>
            <a:r>
              <a:rPr lang="he-IL" sz="2400" b="1" dirty="0">
                <a:cs typeface="David" panose="020E0502060401010101" pitchFamily="34" charset="-79"/>
              </a:rPr>
              <a:t>איילון</a:t>
            </a:r>
            <a:r>
              <a:rPr lang="he-IL" sz="2400" dirty="0"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dirty="0">
                <a:cs typeface="David" panose="020E0502060401010101" pitchFamily="34" charset="-79"/>
              </a:rPr>
              <a:t>"המומחה הנתבע": אין לאפשר חוות דעת של הרופא הנתבע בנושאים שאינם נוגעים לטיפול שניתן על ידו באופן ספציפי (</a:t>
            </a:r>
            <a:r>
              <a:rPr lang="he-IL" sz="2400" b="1" dirty="0">
                <a:cs typeface="David" panose="020E0502060401010101" pitchFamily="34" charset="-79"/>
              </a:rPr>
              <a:t>שיבא;</a:t>
            </a:r>
            <a:r>
              <a:rPr lang="he-IL" sz="2400" dirty="0">
                <a:cs typeface="David" panose="020E0502060401010101" pitchFamily="34" charset="-79"/>
              </a:rPr>
              <a:t> הבהרת היקף הלכת </a:t>
            </a:r>
            <a:r>
              <a:rPr lang="he-IL" sz="2400" dirty="0" err="1">
                <a:cs typeface="David" panose="020E0502060401010101" pitchFamily="34" charset="-79"/>
              </a:rPr>
              <a:t>זלצבורג</a:t>
            </a:r>
            <a:r>
              <a:rPr lang="he-IL" sz="2400" dirty="0">
                <a:cs typeface="David" panose="020E0502060401010101" pitchFamily="34" charset="-79"/>
              </a:rPr>
              <a:t>).</a:t>
            </a:r>
          </a:p>
          <a:p>
            <a:pPr marL="514350" indent="-514350" algn="just" rtl="1">
              <a:lnSpc>
                <a:spcPct val="150000"/>
              </a:lnSpc>
              <a:buFont typeface="+mj-cs"/>
              <a:buAutoNum type="arabicPeriod"/>
            </a:pPr>
            <a:r>
              <a:rPr lang="he-IL" sz="2400" dirty="0">
                <a:cs typeface="David" panose="020E0502060401010101" pitchFamily="34" charset="-79"/>
              </a:rPr>
              <a:t>מומחים= עדים: חובה להוסיפם לרשימת העדים לפי התקנות: </a:t>
            </a:r>
            <a:r>
              <a:rPr lang="he-IL" sz="2400" b="1" dirty="0" err="1">
                <a:cs typeface="David" panose="020E0502060401010101" pitchFamily="34" charset="-79"/>
              </a:rPr>
              <a:t>רילטקס</a:t>
            </a:r>
            <a:r>
              <a:rPr lang="he-IL" sz="2400" dirty="0">
                <a:cs typeface="David" panose="020E0502060401010101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413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8349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62783"/>
            <a:ext cx="68917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פרוצדורה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52812" y="1648882"/>
            <a:ext cx="11525122" cy="45627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צד רשאי להתנגד להצעת בימ"ש ללא נשיאה בעלות דיונית כלשהי: 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כנאני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הכרי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מחלוקת בעליון: עמדת השופט שטיין ב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חיון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, מול הסתייגות השופט עמית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ב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דכנאס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יש להאמין למדינה על היעדר מסמכים, אבל אם מוכח אחרת יש לנקוט בסנקציה חריפה במיוחד: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אביטל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תביעות מעורבות – שובה של סוגיית האגרות: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מכון 1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– נמתין לשנה הבאה.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תביעות מעורבות –פשרה באחת העילות = החזר אגרה מלא –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מנורה מבטחים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תביעות מעורבות – פיצול דיון בין ערכאות בשל רכיבי פנסיה שונים –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גואטה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795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8349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62783"/>
            <a:ext cx="68917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סיכום שנה: תיקון והתיישנות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435721" y="1890164"/>
            <a:ext cx="11525122" cy="42088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סקירה כללית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מכבי שירותי בריאות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הגשת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חוו"ד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לאחר תקופת ההתיישנות –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הקריה האקדמית אונו, אסף הרופא, הרש"פ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(אחרי יותר מ-20 שנה).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הגדרת העילה: פרשנות מרחיבה –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גרץ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התיישנות: פסק הדין האחרון של השופטת ברון –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טל נ' רותם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: זיהום סביבתי לא מתיישן עד להסרת המפגע. השוו: זכויות יוצרים כשאפשר לצפות ב-</a:t>
            </a: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VOD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כץ נ' לוי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הלכת קצה החוט: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כללית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קוסנר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עזבון ס.ב.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(אבל – תביעת תלויים עצמאית ומתחילה מיום המוות),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ב.ז.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"הערת אזהרה":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תגישו כתב תשובה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(אפילו אם חוזר על טענות בכתב התביעה):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עזבון פלונית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ודנ"א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פלוני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גמישות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ושק"ד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בהתיישנות?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תזכיר חוק ההתיישנות מלחמת חרבות ברזל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ההוראות המוארכות של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המל"ל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חלות גם בתביעת שיבוב הסכמית: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הפניקס נ'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המל"ל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המל"ל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 נ' הפניקס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410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2173</Words>
  <Application>Microsoft Office PowerPoint</Application>
  <PresentationFormat>מסך רחב</PresentationFormat>
  <Paragraphs>127</Paragraphs>
  <Slides>25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David</vt:lpstr>
      <vt:lpstr>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 KPPSLAW</dc:creator>
  <cp:lastModifiedBy>אסף פוזנר</cp:lastModifiedBy>
  <cp:revision>13</cp:revision>
  <dcterms:created xsi:type="dcterms:W3CDTF">2021-01-05T15:21:42Z</dcterms:created>
  <dcterms:modified xsi:type="dcterms:W3CDTF">2024-01-04T13:08:10Z</dcterms:modified>
</cp:coreProperties>
</file>