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84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848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053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299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179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52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96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296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61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602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254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CEC4-3518-46AA-868A-EDE01262F1AA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750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4CEC4-3518-46AA-868A-EDE01262F1AA}" type="datetimeFigureOut">
              <a:rPr lang="he-IL" smtClean="0"/>
              <a:t>כ"ב/טבת/תשפ"ג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1D54-9CD8-4433-BE21-C5B838CE9D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568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ner-law.co.i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3036BC-7430-4E2D-9F2E-985CD4956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8879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1DB1C0-EDA5-4C5F-BDDF-9519B539015F}"/>
              </a:ext>
            </a:extLst>
          </p:cNvPr>
          <p:cNvSpPr txBox="1"/>
          <p:nvPr/>
        </p:nvSpPr>
        <p:spPr>
          <a:xfrm>
            <a:off x="530183" y="4043940"/>
            <a:ext cx="1080096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האם קיימת רפואה מתגוננת</a:t>
            </a:r>
          </a:p>
          <a:p>
            <a:pPr algn="ctr" rtl="1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השתלמות רשלנות רפואית לשכת עורכי הדין מחוז ת"א – 15.1.2023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198A83-432A-409D-A502-1450A7DE6ADA}"/>
              </a:ext>
            </a:extLst>
          </p:cNvPr>
          <p:cNvSpPr txBox="1"/>
          <p:nvPr/>
        </p:nvSpPr>
        <p:spPr>
          <a:xfrm>
            <a:off x="3112731" y="5700920"/>
            <a:ext cx="538207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ד"ר אסף פוזנר, עו"ד</a:t>
            </a:r>
          </a:p>
        </p:txBody>
      </p:sp>
    </p:spTree>
    <p:extLst>
      <p:ext uri="{BB962C8B-B14F-4D97-AF65-F5344CB8AC3E}">
        <p14:creationId xmlns:p14="http://schemas.microsoft.com/office/powerpoint/2010/main" val="171720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24942" y="592867"/>
            <a:ext cx="689175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השפעת שינוי בדין על הרפואה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384447" y="1798115"/>
            <a:ext cx="11604902" cy="40241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'רפואה מתגוננת' –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טענה ששינוי בדין גורם לפעולות רפואיות מיותרות; </a:t>
            </a: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לא קיימת במציאות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הקלה בדין והפחתת סכומי פיצויים =&gt; </a:t>
            </a: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עלייה במקרי הרשלנות הרפואית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Zabinsky</a:t>
            </a:r>
            <a:r>
              <a:rPr 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 &amp; Black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: קביעת תקרת פיצוי בגין נזק לא ממוני מובילה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לעלייה ב'אירועי בל יקרו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' (שאין חולק שמהווים רשלנות רפואית).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מקרה מבחן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: האם אישה בת 34 בהריון צריכה לעבור בדיקת מי-שפיר?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גיל 35 כגיל 'כספי' (צורך במבחן שרירותי-בירוקרטי פשוט)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אין הבדל 'רפואי' בין 34 ו-11 חודשים לבין 35 וחודש.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האם סיכון של 0.5% להפלה? שימוש בנתונים היסטוריים ולא עדכניים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מנגד, שימוש נרחב למציאת מומים בבדיקות לא פולשניות וללא סיכון כלשהו (סקירה; חלבון עוברי; </a:t>
            </a:r>
            <a:r>
              <a:rPr 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NIPT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2333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67671" y="601413"/>
            <a:ext cx="701787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פיצויים תמורת מכשור רפואי?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293549" y="1987851"/>
            <a:ext cx="11604902" cy="28161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971550" lvl="1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הטענה (כנס רשלנות רפואית):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פיצויים לניזוקים באים על חשבון מכשור רפואי (</a:t>
            </a:r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MRI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דומה לטענה שכבישים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במרכז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באים על חשבון חינוך.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האם הניזוקים הפגועים ומשפחותיהם צריכים לממן את המכשור הרפואי?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והאם לא נכון יותר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שמשכורות היועצים המשפטיים בבתי החולים באות על חשבון מכשור רפואי?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דמגוגיה אפשרית לכל הכיוונים</a:t>
            </a:r>
          </a:p>
        </p:txBody>
      </p:sp>
    </p:spTree>
    <p:extLst>
      <p:ext uri="{BB962C8B-B14F-4D97-AF65-F5344CB8AC3E}">
        <p14:creationId xmlns:p14="http://schemas.microsoft.com/office/powerpoint/2010/main" val="233507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3036BC-7430-4E2D-9F2E-985CD4956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8879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1DB1C0-EDA5-4C5F-BDDF-9519B539015F}"/>
              </a:ext>
            </a:extLst>
          </p:cNvPr>
          <p:cNvSpPr txBox="1"/>
          <p:nvPr/>
        </p:nvSpPr>
        <p:spPr>
          <a:xfrm>
            <a:off x="538730" y="3887957"/>
            <a:ext cx="1080096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b="1" dirty="0">
                <a:latin typeface="David" panose="020E0502060401010101" pitchFamily="34" charset="-79"/>
                <a:cs typeface="David" panose="020E0502060401010101" pitchFamily="34" charset="-79"/>
              </a:rPr>
              <a:t>תודה לכולם על ההשתתפות בהשתלמות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198A83-432A-409D-A502-1450A7DE6ADA}"/>
              </a:ext>
            </a:extLst>
          </p:cNvPr>
          <p:cNvSpPr txBox="1"/>
          <p:nvPr/>
        </p:nvSpPr>
        <p:spPr>
          <a:xfrm>
            <a:off x="1424354" y="5013858"/>
            <a:ext cx="920554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לצפייה במצגת, רשימת אסמכתאות וחומרים נוספים:</a:t>
            </a:r>
          </a:p>
          <a:p>
            <a:pPr algn="ctr"/>
            <a:r>
              <a:rPr lang="en-US" sz="3600" b="1" dirty="0">
                <a:latin typeface="David" panose="020E0502060401010101" pitchFamily="34" charset="-79"/>
                <a:cs typeface="David" panose="020E0502060401010101" pitchFamily="34" charset="-79"/>
                <a:hlinkClick r:id="rId3"/>
              </a:rPr>
              <a:t>www.posner-law.co.il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996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293549" y="2321004"/>
            <a:ext cx="11604902" cy="11541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"סוד גלוי הוא, שהרחבת האחריות בתביעות רשלנות רפואית, הביאו לצד העלאת סטנדרט הזהירות גם לתופעה של 'רפואה מתגוננת' על היבטיה השליליים"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(ת"א 995/05; השופט עמית)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8BAAF599-0DFE-461F-A018-CB55BDCB23A2}"/>
              </a:ext>
            </a:extLst>
          </p:cNvPr>
          <p:cNvSpPr txBox="1"/>
          <p:nvPr/>
        </p:nvSpPr>
        <p:spPr>
          <a:xfrm>
            <a:off x="2076628" y="3888336"/>
            <a:ext cx="737502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7200" b="1" dirty="0">
                <a:latin typeface="David" panose="020E0502060401010101" pitchFamily="34" charset="-79"/>
                <a:cs typeface="David" panose="020E0502060401010101" pitchFamily="34" charset="-79"/>
              </a:rPr>
              <a:t>האמנם?</a:t>
            </a:r>
          </a:p>
        </p:txBody>
      </p:sp>
    </p:spTree>
    <p:extLst>
      <p:ext uri="{BB962C8B-B14F-4D97-AF65-F5344CB8AC3E}">
        <p14:creationId xmlns:p14="http://schemas.microsoft.com/office/powerpoint/2010/main" val="229724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24942" y="592867"/>
            <a:ext cx="689175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הגדרת 'רפואה מתגוננת'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384447" y="1798115"/>
            <a:ext cx="11604902" cy="40241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פעולות רפואיות </a:t>
            </a: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בשל הליך משפטי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צפוי או אפשרי </a:t>
            </a: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ושאינן נעשות במסגרת רפואה נכונה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		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האמנם כל פעולה שנעשית בשל הליך משפטי היא "מתגוננת"? האם יש 'גניבה מתגוננת'? 'נהיגה 	זהירה מתגוננת'?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רפואה מתגוננת טובה ורפואה מתגוננת רעה</a:t>
            </a:r>
          </a:p>
          <a:p>
            <a:pPr marL="971550" lvl="1" indent="-51435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בדיקות מיותרות: האם כוללות סיכון למטופל (קרינה, פולשני) או ללא סיכון (בדיקות גנטיות).</a:t>
            </a:r>
          </a:p>
          <a:p>
            <a:pPr marL="971550" lvl="1" indent="-51435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בדיקות עודפות שמיטיבות עם מצבו של החולה: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פאר נ' קופר</a:t>
            </a: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971550" lvl="1" indent="-51435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הודעה של מכון לרופא המטפל למניעת הדחקה של מטופל: </a:t>
            </a:r>
            <a:r>
              <a:rPr lang="he-IL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טייג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 נ' גלזר</a:t>
            </a: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971550" lvl="1" indent="-51435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הרפואה המתגוננת כ'תירוץ' של מומחים: </a:t>
            </a:r>
            <a:r>
              <a:rPr lang="he-IL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גרסטל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 נ' דן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; האם עדיפה דעת הרוב או דעת המיעוט?</a:t>
            </a:r>
          </a:p>
          <a:p>
            <a:pPr marL="971550" lvl="1" indent="-51435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ביצוע ניתוח קיסרי או המתנה: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ד.מ. נ' ברזילי</a:t>
            </a: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8465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24942" y="592867"/>
            <a:ext cx="689175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'סטנדרט רפואי' ו'סטנדרט משפטי'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384447" y="1798115"/>
            <a:ext cx="11604902" cy="41165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חשש בתי המשפט מהשפעה על הטיפולים הרפואיים: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ואתורי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– מחוזי (השופטת נאור)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רפואה במובן הרחב ורפואה במובן הצר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רפואה 'מקצועית' מול רפואה 'לוגיסטית ניהולית'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מעלה הכרמל (השופט שטיין)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תחומים שבהם קיימת עדיפות לגורם המשפטי:</a:t>
            </a:r>
          </a:p>
          <a:p>
            <a:pPr marL="971550" lvl="1" indent="-51435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הסברים לחולים (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ואתורי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– עליון)</a:t>
            </a:r>
          </a:p>
          <a:p>
            <a:pPr marL="971550" lvl="1" indent="-51435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רישום ותיעוד רפואי (ה-</a:t>
            </a:r>
            <a:r>
              <a:rPr 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X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השביר)</a:t>
            </a:r>
          </a:p>
          <a:p>
            <a:pPr marL="971550" lvl="1" indent="-51435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רשלנות 'תקציבית' (שטראוס;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קליפורד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; דהאן)</a:t>
            </a:r>
          </a:p>
          <a:p>
            <a:pPr marL="971550" lvl="1" indent="-51435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דרישות מטופלים ומטופלות לבדיקות גנטיות</a:t>
            </a:r>
          </a:p>
        </p:txBody>
      </p:sp>
    </p:spTree>
    <p:extLst>
      <p:ext uri="{BB962C8B-B14F-4D97-AF65-F5344CB8AC3E}">
        <p14:creationId xmlns:p14="http://schemas.microsoft.com/office/powerpoint/2010/main" val="169036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24942" y="592867"/>
            <a:ext cx="689175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הסיבות ל'רפואה מתגוננת'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384447" y="1798115"/>
            <a:ext cx="11604902" cy="22621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לכאורה אין חשש, מפני שהרופא אינו משלם מכיסו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פגיעה במוניטין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'אין דין ויש (אילנה) דיין' – פחד מהכרעה שיפוטית לעומת פחד מהתקשורת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שיימינג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ורשתות חברתיות</a:t>
            </a:r>
          </a:p>
        </p:txBody>
      </p:sp>
    </p:spTree>
    <p:extLst>
      <p:ext uri="{BB962C8B-B14F-4D97-AF65-F5344CB8AC3E}">
        <p14:creationId xmlns:p14="http://schemas.microsoft.com/office/powerpoint/2010/main" val="267503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24942" y="592867"/>
            <a:ext cx="689175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האם קיימת הרתעת יתר?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384447" y="1798115"/>
            <a:ext cx="11604902" cy="28161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'סוד גלוי' – כל כך סוד שלא קיים במציאות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הניסיון האמריקאי – יש </a:t>
            </a: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חוסר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גדול בתביעות רשלנות רפואית; האם סיבה לפיצויים </a:t>
            </a:r>
            <a:r>
              <a:rPr lang="he-IL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עונשיים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הניסיון הישראלי – </a:t>
            </a: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אין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בחינה מדעית-שיטתית; וועדת </a:t>
            </a:r>
            <a:r>
              <a:rPr lang="he-IL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קלינג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– "מבדיקת הנתונים שהיו בפני הוועדה עולה שאין בסיס לחשש שגל התביעות נגד רופאים גואה או כי סכומי הפיצויים המשולמים הולכים ועולים בצורה משמעותית"</a:t>
            </a: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BE70AD7D-0AEB-F867-4F91-593EFA45F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96908">
            <a:off x="2847920" y="3522575"/>
            <a:ext cx="6677957" cy="168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82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24942" y="592867"/>
            <a:ext cx="689175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שקרים, שקרים גסים וסטטיסטיקה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384447" y="1798115"/>
            <a:ext cx="11604902" cy="47628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הניסיון של 'ענבל' לשחק במספרים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סכומי פיצויים עלו באופן </a:t>
            </a:r>
            <a:r>
              <a:rPr lang="he-IL" sz="2000" u="sng" dirty="0">
                <a:latin typeface="David" panose="020E0502060401010101" pitchFamily="34" charset="-79"/>
                <a:cs typeface="David" panose="020E0502060401010101" pitchFamily="34" charset="-79"/>
              </a:rPr>
              <a:t>נומינלי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: 2009 – 200 מיליון ₪; 2019 – 300 מיליון ₪. 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נתון אמיתי: יש עלייה בסכומים בתיקי נזקי גוף (כאב וסבל – לאה דיין וניסים זאב; אבדן שכר בשנים האבודות; טיפולים רפואיים יקרים שאינם בסל –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קלידקו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ודומיו)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התעלמות משינויים </a:t>
            </a:r>
            <a:r>
              <a:rPr lang="he-IL" sz="2000" u="sng" dirty="0">
                <a:latin typeface="David" panose="020E0502060401010101" pitchFamily="34" charset="-79"/>
                <a:cs typeface="David" panose="020E0502060401010101" pitchFamily="34" charset="-79"/>
              </a:rPr>
              <a:t>דמוגרפיים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(2009 – 7.5 מיליון; 2019 – 9.1 מיליון;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22% הבדל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התעלמות מעלייה ברכיבי הפיצוי: </a:t>
            </a:r>
            <a:r>
              <a:rPr lang="he-IL" sz="2000" u="sng" dirty="0">
                <a:latin typeface="David" panose="020E0502060401010101" pitchFamily="34" charset="-79"/>
                <a:cs typeface="David" panose="020E0502060401010101" pitchFamily="34" charset="-79"/>
              </a:rPr>
              <a:t>שכר ממוצע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(2010 – 8,600 ₪; 2019 – 10,900 ₪;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27% הבדל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). משפיע על אובדן השתכרות ועזרת הזולת (שכר מינימום עלה אפילו יותר); </a:t>
            </a:r>
            <a:r>
              <a:rPr lang="he-IL" sz="2000" u="sng" dirty="0">
                <a:latin typeface="David" panose="020E0502060401010101" pitchFamily="34" charset="-79"/>
                <a:cs typeface="David" panose="020E0502060401010101" pitchFamily="34" charset="-79"/>
              </a:rPr>
              <a:t>מדדי יוקר/תשומות הבריאות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(יוקר הבריאות – עלייה של 34%; תשומות הבריאות – 39%). 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התעלמות משינויים משפטיים: בוועדת מצא (2011) החלק של מיילדות היה 30%, וב-2018 היה 57.4%. התעלמות </a:t>
            </a:r>
            <a:r>
              <a:rPr lang="he-IL" sz="2000" u="sng" dirty="0">
                <a:latin typeface="David" panose="020E0502060401010101" pitchFamily="34" charset="-79"/>
                <a:cs typeface="David" panose="020E0502060401010101" pitchFamily="34" charset="-79"/>
              </a:rPr>
              <a:t>מהתיישנות בהולדה בעוולה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(תביעות שהיו מוגשות ברגיל על פני 25 שנים, הוגשו באופן מרוכז).</a:t>
            </a: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CC3BE93C-3990-158F-ACDA-92116D127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71519">
            <a:off x="3018831" y="2728815"/>
            <a:ext cx="6468378" cy="1400370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A9DA107C-0C21-2772-F28E-54375B1823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342609">
            <a:off x="2162024" y="2763341"/>
            <a:ext cx="8049748" cy="243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22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24942" y="592867"/>
            <a:ext cx="689175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האם במציאות יש רפואה מתגוננת?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384447" y="1798115"/>
            <a:ext cx="11604902" cy="45781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הבחנה בין מחקרים מבוססי שאלונים ("בראש של הרופאים") לבין בדיקת עובדות בפועל ("במציאות")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– </a:t>
            </a:r>
            <a:r>
              <a:rPr lang="he-IL" sz="2400" u="sng" dirty="0">
                <a:latin typeface="David" panose="020E0502060401010101" pitchFamily="34" charset="-79"/>
                <a:cs typeface="David" panose="020E0502060401010101" pitchFamily="34" charset="-79"/>
              </a:rPr>
              <a:t>רפואה מתגוננת קיימת רק בראש של הרופאים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(</a:t>
            </a: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Van Dijck, 6 JETL 282, 2015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איך בודקים עובדות? 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השוואה בין מדינות דומות (עם דין שונה);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השוואה בין אותה מדינה (לפני ואחרי שינוי בדין);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אם רפואה מתגוננת קיימת רק "בראש של הרופאים" – בהחלט מדובר בעניין רפואי (פסיכיאטרי).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המצב בישראל: חיים והולדה בעוולה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הטענה שיוביל לריבוי הפלות –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לא נתמך בנתונים האמפיריים בפועל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, ומספר ההפלות </a:t>
            </a:r>
            <a:r>
              <a:rPr lang="he-IL" sz="2000" u="sng" dirty="0">
                <a:latin typeface="David" panose="020E0502060401010101" pitchFamily="34" charset="-79"/>
                <a:cs typeface="David" panose="020E0502060401010101" pitchFamily="34" charset="-79"/>
              </a:rPr>
              <a:t>בירידה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הטענה שיהיו יותר לידות מת (בעקבות לבנה לוי) –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לא נתמך בנתונים האמפיריים בפועל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</p:txBody>
      </p: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991FBEB5-DF77-D51F-944E-9537EC90DF50}"/>
              </a:ext>
            </a:extLst>
          </p:cNvPr>
          <p:cNvGrpSpPr/>
          <p:nvPr/>
        </p:nvGrpSpPr>
        <p:grpSpPr>
          <a:xfrm>
            <a:off x="1142015" y="1093722"/>
            <a:ext cx="7926295" cy="2636092"/>
            <a:chOff x="1106846" y="1102514"/>
            <a:chExt cx="7926295" cy="2636092"/>
          </a:xfrm>
        </p:grpSpPr>
        <p:pic>
          <p:nvPicPr>
            <p:cNvPr id="6" name="תמונה 5">
              <a:extLst>
                <a:ext uri="{FF2B5EF4-FFF2-40B4-BE49-F238E27FC236}">
                  <a16:creationId xmlns:a16="http://schemas.microsoft.com/office/drawing/2014/main" id="{38F771EF-2FFA-3D9A-1EC8-05EC62F84F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0418929">
              <a:off x="1106846" y="1102514"/>
              <a:ext cx="6868484" cy="1857634"/>
            </a:xfrm>
            <a:prstGeom prst="rect">
              <a:avLst/>
            </a:prstGeom>
          </p:spPr>
        </p:pic>
        <p:pic>
          <p:nvPicPr>
            <p:cNvPr id="8" name="תמונה 7">
              <a:extLst>
                <a:ext uri="{FF2B5EF4-FFF2-40B4-BE49-F238E27FC236}">
                  <a16:creationId xmlns:a16="http://schemas.microsoft.com/office/drawing/2014/main" id="{7843B9EC-47C3-995F-32D3-72ACB464B28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0271558">
              <a:off x="1716920" y="3119395"/>
              <a:ext cx="7316221" cy="6192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873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3">
            <a:extLst>
              <a:ext uri="{FF2B5EF4-FFF2-40B4-BE49-F238E27FC236}">
                <a16:creationId xmlns:a16="http://schemas.microsoft.com/office/drawing/2014/main" id="{AE018DCA-94BE-4B49-8F78-5435C13BE9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98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80027-F928-42E6-BFE9-64442949E98A}"/>
              </a:ext>
            </a:extLst>
          </p:cNvPr>
          <p:cNvSpPr txBox="1"/>
          <p:nvPr/>
        </p:nvSpPr>
        <p:spPr>
          <a:xfrm>
            <a:off x="4424942" y="592867"/>
            <a:ext cx="689175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האם יש ריבוי בדיקות בהריון?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9BCBD-4FE8-4782-A4C8-FD78E1710695}"/>
              </a:ext>
            </a:extLst>
          </p:cNvPr>
          <p:cNvSpPr txBox="1"/>
          <p:nvPr/>
        </p:nvSpPr>
        <p:spPr>
          <a:xfrm>
            <a:off x="384447" y="1798115"/>
            <a:ext cx="11604902" cy="30085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השוואה בין מדינות אינה מדד: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הבדלי אוכלוסיות, דת וכיו"ב.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הסיבות לעלייה במספר הבדיקות: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אין ספק שיש יותר בדיקות מבוצעות; אבל - 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יש יותר בדיקות ויותר דברים שניתן לבדוק.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האם הישראלית מעוניינת בילד 'מושלם' ובבדיקות רחבות ככל הניתן; האם זו 'רפואה מתגוננת'?</a:t>
            </a:r>
          </a:p>
          <a:p>
            <a:pPr marL="914400" lvl="1" indent="-457200" algn="just" rtl="1">
              <a:lnSpc>
                <a:spcPct val="150000"/>
              </a:lnSpc>
              <a:buFont typeface="+mj-cs"/>
              <a:buAutoNum type="hebrew2Minus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רופאים מציעים יותר בדיקות פרטיות (לרבות מסיבות כלכליות); 'רפואה מתגוננת' או 'רפואה חמדנית'? </a:t>
            </a:r>
          </a:p>
        </p:txBody>
      </p:sp>
    </p:spTree>
    <p:extLst>
      <p:ext uri="{BB962C8B-B14F-4D97-AF65-F5344CB8AC3E}">
        <p14:creationId xmlns:p14="http://schemas.microsoft.com/office/powerpoint/2010/main" val="365676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919</Words>
  <Application>Microsoft Office PowerPoint</Application>
  <PresentationFormat>מסך רחב</PresentationFormat>
  <Paragraphs>70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David</vt:lpstr>
      <vt:lpstr>Office Theme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 KPPSLAW</dc:creator>
  <cp:lastModifiedBy>אסף פוזנר</cp:lastModifiedBy>
  <cp:revision>18</cp:revision>
  <dcterms:created xsi:type="dcterms:W3CDTF">2021-01-05T15:21:42Z</dcterms:created>
  <dcterms:modified xsi:type="dcterms:W3CDTF">2023-01-15T09:49:16Z</dcterms:modified>
</cp:coreProperties>
</file>