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5" r:id="rId4"/>
    <p:sldId id="276" r:id="rId5"/>
    <p:sldId id="277" r:id="rId6"/>
    <p:sldId id="278" r:id="rId7"/>
    <p:sldId id="271" r:id="rId8"/>
    <p:sldId id="272" r:id="rId9"/>
    <p:sldId id="263" r:id="rId10"/>
    <p:sldId id="273" r:id="rId11"/>
    <p:sldId id="279" r:id="rId12"/>
    <p:sldId id="280" r:id="rId13"/>
    <p:sldId id="281" r:id="rId14"/>
    <p:sldId id="282" r:id="rId15"/>
    <p:sldId id="283" r:id="rId16"/>
    <p:sldId id="284" r:id="rId17"/>
    <p:sldId id="285" r:id="rId18"/>
    <p:sldId id="286" r:id="rId19"/>
    <p:sldId id="266" r:id="rId20"/>
    <p:sldId id="287" r:id="rId21"/>
    <p:sldId id="26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112" d="100"/>
          <a:sy n="112" d="100"/>
        </p:scale>
        <p:origin x="5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438481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1710533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161299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62179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192520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41596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136296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170261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254602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3002540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84CEC4-3518-46AA-868A-EDE01262F1AA}" type="datetimeFigureOut">
              <a:rPr lang="he-IL" smtClean="0"/>
              <a:t>כ"ב/טבת/תשפ"ג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E371D54-9CD8-4433-BE21-C5B838CE9DCA}" type="slidenum">
              <a:rPr lang="he-IL" smtClean="0"/>
              <a:t>‹#›</a:t>
            </a:fld>
            <a:endParaRPr lang="he-IL"/>
          </a:p>
        </p:txBody>
      </p:sp>
    </p:spTree>
    <p:extLst>
      <p:ext uri="{BB962C8B-B14F-4D97-AF65-F5344CB8AC3E}">
        <p14:creationId xmlns:p14="http://schemas.microsoft.com/office/powerpoint/2010/main" val="130750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4CEC4-3518-46AA-868A-EDE01262F1AA}" type="datetimeFigureOut">
              <a:rPr lang="he-IL" smtClean="0"/>
              <a:t>כ"ב/טבת/תשפ"ג</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71D54-9CD8-4433-BE21-C5B838CE9DCA}" type="slidenum">
              <a:rPr lang="he-IL" smtClean="0"/>
              <a:t>‹#›</a:t>
            </a:fld>
            <a:endParaRPr lang="he-IL"/>
          </a:p>
        </p:txBody>
      </p:sp>
    </p:spTree>
    <p:extLst>
      <p:ext uri="{BB962C8B-B14F-4D97-AF65-F5344CB8AC3E}">
        <p14:creationId xmlns:p14="http://schemas.microsoft.com/office/powerpoint/2010/main" val="2985687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posner-law.co.i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23036BC-7430-4E2D-9F2E-985CD495641B}"/>
              </a:ext>
            </a:extLst>
          </p:cNvPr>
          <p:cNvPicPr>
            <a:picLocks noChangeAspect="1"/>
          </p:cNvPicPr>
          <p:nvPr/>
        </p:nvPicPr>
        <p:blipFill>
          <a:blip r:embed="rId2"/>
          <a:stretch>
            <a:fillRect/>
          </a:stretch>
        </p:blipFill>
        <p:spPr>
          <a:xfrm>
            <a:off x="0" y="0"/>
            <a:ext cx="12192000" cy="3887957"/>
          </a:xfrm>
          <a:prstGeom prst="rect">
            <a:avLst/>
          </a:prstGeom>
        </p:spPr>
      </p:pic>
      <p:sp>
        <p:nvSpPr>
          <p:cNvPr id="7" name="TextBox 6">
            <a:extLst>
              <a:ext uri="{FF2B5EF4-FFF2-40B4-BE49-F238E27FC236}">
                <a16:creationId xmlns:a16="http://schemas.microsoft.com/office/drawing/2014/main" id="{B51DB1C0-EDA5-4C5F-BDDF-9519B539015F}"/>
              </a:ext>
            </a:extLst>
          </p:cNvPr>
          <p:cNvSpPr txBox="1"/>
          <p:nvPr/>
        </p:nvSpPr>
        <p:spPr>
          <a:xfrm>
            <a:off x="521638" y="3761928"/>
            <a:ext cx="10800966" cy="1569660"/>
          </a:xfrm>
          <a:prstGeom prst="rect">
            <a:avLst/>
          </a:prstGeom>
          <a:noFill/>
        </p:spPr>
        <p:txBody>
          <a:bodyPr wrap="square" rtlCol="1">
            <a:spAutoFit/>
          </a:bodyPr>
          <a:lstStyle/>
          <a:p>
            <a:pPr algn="ctr"/>
            <a:r>
              <a:rPr lang="he-IL" sz="7200" b="1" dirty="0">
                <a:latin typeface="David" panose="020E0502060401010101" pitchFamily="34" charset="-79"/>
                <a:cs typeface="David" panose="020E0502060401010101" pitchFamily="34" charset="-79"/>
              </a:rPr>
              <a:t>סיכום שנת הנזיקין: 2022</a:t>
            </a:r>
          </a:p>
          <a:p>
            <a:pPr algn="ctr"/>
            <a:r>
              <a:rPr lang="he-IL" sz="2400" b="1" dirty="0">
                <a:latin typeface="David" panose="020E0502060401010101" pitchFamily="34" charset="-79"/>
                <a:cs typeface="David" panose="020E0502060401010101" pitchFamily="34" charset="-79"/>
              </a:rPr>
              <a:t>כנס שלוה – 12.1.2023</a:t>
            </a:r>
          </a:p>
        </p:txBody>
      </p:sp>
      <p:sp>
        <p:nvSpPr>
          <p:cNvPr id="8" name="TextBox 7">
            <a:extLst>
              <a:ext uri="{FF2B5EF4-FFF2-40B4-BE49-F238E27FC236}">
                <a16:creationId xmlns:a16="http://schemas.microsoft.com/office/drawing/2014/main" id="{AC198A83-432A-409D-A502-1450A7DE6ADA}"/>
              </a:ext>
            </a:extLst>
          </p:cNvPr>
          <p:cNvSpPr txBox="1"/>
          <p:nvPr/>
        </p:nvSpPr>
        <p:spPr>
          <a:xfrm>
            <a:off x="3129822" y="5560046"/>
            <a:ext cx="5382073" cy="646331"/>
          </a:xfrm>
          <a:prstGeom prst="rect">
            <a:avLst/>
          </a:prstGeom>
          <a:noFill/>
        </p:spPr>
        <p:txBody>
          <a:bodyPr wrap="square" rtlCol="1">
            <a:spAutoFit/>
          </a:bodyPr>
          <a:lstStyle/>
          <a:p>
            <a:pPr algn="ctr"/>
            <a:r>
              <a:rPr lang="he-IL" sz="3600" b="1" dirty="0">
                <a:latin typeface="David" panose="020E0502060401010101" pitchFamily="34" charset="-79"/>
                <a:cs typeface="David" panose="020E0502060401010101" pitchFamily="34" charset="-79"/>
              </a:rPr>
              <a:t>ד"ר אסף פוזנר, עו"ד</a:t>
            </a:r>
          </a:p>
        </p:txBody>
      </p:sp>
    </p:spTree>
    <p:extLst>
      <p:ext uri="{BB962C8B-B14F-4D97-AF65-F5344CB8AC3E}">
        <p14:creationId xmlns:p14="http://schemas.microsoft.com/office/powerpoint/2010/main" val="171720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6278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אבדן השתכרות</a:t>
            </a:r>
          </a:p>
        </p:txBody>
      </p:sp>
      <p:sp>
        <p:nvSpPr>
          <p:cNvPr id="4" name="TextBox 3">
            <a:extLst>
              <a:ext uri="{FF2B5EF4-FFF2-40B4-BE49-F238E27FC236}">
                <a16:creationId xmlns:a16="http://schemas.microsoft.com/office/drawing/2014/main" id="{1CB9BCBD-4FE8-4782-A4C8-FD78E1710695}"/>
              </a:ext>
            </a:extLst>
          </p:cNvPr>
          <p:cNvSpPr txBox="1"/>
          <p:nvPr/>
        </p:nvSpPr>
        <p:spPr>
          <a:xfrm>
            <a:off x="435721" y="1890164"/>
            <a:ext cx="11525122" cy="4562788"/>
          </a:xfrm>
          <a:prstGeom prst="rect">
            <a:avLst/>
          </a:prstGeom>
          <a:noFill/>
        </p:spPr>
        <p:txBody>
          <a:bodyPr wrap="square" rtlCol="1">
            <a:spAutoFit/>
          </a:bodyPr>
          <a:lstStyle/>
          <a:p>
            <a:pPr marL="514350" indent="-514350" algn="just" rtl="1">
              <a:lnSpc>
                <a:spcPct val="150000"/>
              </a:lnSpc>
              <a:buFont typeface="+mj-lt"/>
              <a:buAutoNum type="arabicPeriod"/>
            </a:pPr>
            <a:r>
              <a:rPr lang="he-IL" sz="2800" b="1" dirty="0">
                <a:latin typeface="David" panose="020E0502060401010101" pitchFamily="34" charset="-79"/>
                <a:cs typeface="David" panose="020E0502060401010101" pitchFamily="34" charset="-79"/>
              </a:rPr>
              <a:t>הכנסה "בשחור":</a:t>
            </a:r>
            <a:r>
              <a:rPr lang="he-IL" sz="2800" dirty="0">
                <a:latin typeface="David" panose="020E0502060401010101" pitchFamily="34" charset="-79"/>
                <a:cs typeface="David" panose="020E0502060401010101" pitchFamily="34" charset="-79"/>
              </a:rPr>
              <a:t> האם הניזוק היה כפוף ל"10 מיתות בי"ד" (</a:t>
            </a:r>
            <a:r>
              <a:rPr lang="he-IL" sz="2800" b="1" dirty="0">
                <a:latin typeface="David" panose="020E0502060401010101" pitchFamily="34" charset="-79"/>
                <a:cs typeface="David" panose="020E0502060401010101" pitchFamily="34" charset="-79"/>
              </a:rPr>
              <a:t>פלונית נ' קרנית</a:t>
            </a:r>
            <a:r>
              <a:rPr lang="he-IL" sz="2800" dirty="0">
                <a:latin typeface="David" panose="020E0502060401010101" pitchFamily="34" charset="-79"/>
                <a:cs typeface="David" panose="020E0502060401010101" pitchFamily="34" charset="-79"/>
              </a:rPr>
              <a:t>); מחשבת כפירה – האם השתכרות בשחור אינה אינדיקציה לכושר השתכרות עתידי? ואיך מתיישב עם פיצוי לפי הברוטו?</a:t>
            </a:r>
            <a:endParaRPr lang="he-IL" sz="2800" dirty="0">
              <a:solidFill>
                <a:srgbClr val="FF0000"/>
              </a:solidFill>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a:pPr>
            <a:r>
              <a:rPr lang="he-IL" sz="2800" b="1" dirty="0">
                <a:latin typeface="David" panose="020E0502060401010101" pitchFamily="34" charset="-79"/>
                <a:cs typeface="David" panose="020E0502060401010101" pitchFamily="34" charset="-79"/>
              </a:rPr>
              <a:t>מתי מתחיל "סיפור חיים תעסוקתי"</a:t>
            </a:r>
            <a:r>
              <a:rPr lang="he-IL" sz="2800" dirty="0">
                <a:latin typeface="David" panose="020E0502060401010101" pitchFamily="34" charset="-79"/>
                <a:cs typeface="David" panose="020E0502060401010101" pitchFamily="34" charset="-79"/>
              </a:rPr>
              <a:t>: נקודה למחשבה – </a:t>
            </a:r>
            <a:r>
              <a:rPr lang="he-IL" sz="2800" b="1" dirty="0">
                <a:latin typeface="David" panose="020E0502060401010101" pitchFamily="34" charset="-79"/>
                <a:cs typeface="David" panose="020E0502060401010101" pitchFamily="34" charset="-79"/>
              </a:rPr>
              <a:t>א.צ.</a:t>
            </a:r>
            <a:r>
              <a:rPr lang="he-IL" sz="2800" dirty="0">
                <a:latin typeface="David" panose="020E0502060401010101" pitchFamily="34" charset="-79"/>
                <a:cs typeface="David" panose="020E0502060401010101" pitchFamily="34" charset="-79"/>
              </a:rPr>
              <a:t> (מהנדס שהפסיק לעבוד לאחר שבוע).</a:t>
            </a:r>
            <a:endParaRPr lang="he-IL" sz="2400" dirty="0">
              <a:solidFill>
                <a:srgbClr val="FF0000"/>
              </a:solidFill>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a:pPr>
            <a:r>
              <a:rPr lang="he-IL" sz="2800" b="1" dirty="0">
                <a:latin typeface="David" panose="020E0502060401010101" pitchFamily="34" charset="-79"/>
                <a:cs typeface="David" panose="020E0502060401010101" pitchFamily="34" charset="-79"/>
              </a:rPr>
              <a:t>ניזוק עם מספר מקצועות</a:t>
            </a:r>
            <a:r>
              <a:rPr lang="he-IL" sz="2800" dirty="0">
                <a:latin typeface="David" panose="020E0502060401010101" pitchFamily="34" charset="-79"/>
                <a:cs typeface="David" panose="020E0502060401010101" pitchFamily="34" charset="-79"/>
              </a:rPr>
              <a:t>: יקבל פיצוי רק אם עשה מאמצים להשתלב בתחום הספציפי (</a:t>
            </a:r>
            <a:r>
              <a:rPr lang="he-IL" sz="2800" b="1" dirty="0">
                <a:latin typeface="David" panose="020E0502060401010101" pitchFamily="34" charset="-79"/>
                <a:cs typeface="David" panose="020E0502060401010101" pitchFamily="34" charset="-79"/>
              </a:rPr>
              <a:t>פלוני נ' הפניקס</a:t>
            </a:r>
            <a:r>
              <a:rPr lang="he-IL" sz="2800" dirty="0">
                <a:latin typeface="David" panose="020E0502060401010101" pitchFamily="34" charset="-79"/>
                <a:cs typeface="David" panose="020E0502060401010101" pitchFamily="34" charset="-79"/>
              </a:rPr>
              <a:t>)</a:t>
            </a:r>
            <a:endParaRPr lang="he-IL" sz="2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9410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247261" y="662783"/>
            <a:ext cx="7306654"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אבדן השתכרות(2)</a:t>
            </a:r>
          </a:p>
        </p:txBody>
      </p:sp>
      <p:sp>
        <p:nvSpPr>
          <p:cNvPr id="4" name="TextBox 3">
            <a:extLst>
              <a:ext uri="{FF2B5EF4-FFF2-40B4-BE49-F238E27FC236}">
                <a16:creationId xmlns:a16="http://schemas.microsoft.com/office/drawing/2014/main" id="{1CB9BCBD-4FE8-4782-A4C8-FD78E1710695}"/>
              </a:ext>
            </a:extLst>
          </p:cNvPr>
          <p:cNvSpPr txBox="1"/>
          <p:nvPr/>
        </p:nvSpPr>
        <p:spPr>
          <a:xfrm>
            <a:off x="435721" y="1890164"/>
            <a:ext cx="11525122" cy="4562788"/>
          </a:xfrm>
          <a:prstGeom prst="rect">
            <a:avLst/>
          </a:prstGeom>
          <a:noFill/>
        </p:spPr>
        <p:txBody>
          <a:bodyPr wrap="square" rtlCol="1">
            <a:spAutoFit/>
          </a:bodyPr>
          <a:lstStyle/>
          <a:p>
            <a:pPr marL="514350" indent="-514350" algn="just" rtl="1">
              <a:lnSpc>
                <a:spcPct val="150000"/>
              </a:lnSpc>
              <a:buFont typeface="+mj-lt"/>
              <a:buAutoNum type="arabicPeriod" startAt="4"/>
            </a:pPr>
            <a:r>
              <a:rPr lang="he-IL" sz="2800" b="1" dirty="0">
                <a:latin typeface="David" panose="020E0502060401010101" pitchFamily="34" charset="-79"/>
                <a:cs typeface="David" panose="020E0502060401010101" pitchFamily="34" charset="-79"/>
              </a:rPr>
              <a:t>מסתננים:</a:t>
            </a:r>
            <a:r>
              <a:rPr lang="he-IL" sz="2800" dirty="0">
                <a:latin typeface="David" panose="020E0502060401010101" pitchFamily="34" charset="-79"/>
                <a:cs typeface="David" panose="020E0502060401010101" pitchFamily="34" charset="-79"/>
              </a:rPr>
              <a:t> שכר ששולם "בשחור" למסתנן – האם ניתן לפצות לפי שכר נמוך ממינימום (</a:t>
            </a:r>
            <a:r>
              <a:rPr lang="he-IL" sz="2800" b="1" dirty="0">
                <a:latin typeface="David" panose="020E0502060401010101" pitchFamily="34" charset="-79"/>
                <a:cs typeface="David" panose="020E0502060401010101" pitchFamily="34" charset="-79"/>
              </a:rPr>
              <a:t>עזבון פלוני נ' א.מ.</a:t>
            </a:r>
            <a:r>
              <a:rPr lang="he-IL" sz="2800" dirty="0">
                <a:latin typeface="David" panose="020E0502060401010101" pitchFamily="34" charset="-79"/>
                <a:cs typeface="David" panose="020E0502060401010101" pitchFamily="34" charset="-79"/>
              </a:rPr>
              <a:t>)? ולגבי קטינה – האם ואיך יביאו בחשבון את מדיניות הממשלה בעניין מסתננים ושינוי עתידי שלה (</a:t>
            </a:r>
            <a:r>
              <a:rPr lang="he-IL" sz="2800" b="1" dirty="0">
                <a:latin typeface="David" panose="020E0502060401010101" pitchFamily="34" charset="-79"/>
                <a:cs typeface="David" panose="020E0502060401010101" pitchFamily="34" charset="-79"/>
              </a:rPr>
              <a:t>עזבון פלונית נ' טרם</a:t>
            </a:r>
            <a:r>
              <a:rPr lang="he-IL" sz="28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startAt="4"/>
            </a:pPr>
            <a:r>
              <a:rPr lang="he-IL" sz="2800" b="1" dirty="0">
                <a:latin typeface="David" panose="020E0502060401010101" pitchFamily="34" charset="-79"/>
                <a:cs typeface="David" panose="020E0502060401010101" pitchFamily="34" charset="-79"/>
              </a:rPr>
              <a:t>שכר נטו או ברוטו</a:t>
            </a:r>
            <a:r>
              <a:rPr lang="he-IL" sz="2800" dirty="0">
                <a:latin typeface="David" panose="020E0502060401010101" pitchFamily="34" charset="-79"/>
                <a:cs typeface="David" panose="020E0502060401010101" pitchFamily="34" charset="-79"/>
              </a:rPr>
              <a:t>: </a:t>
            </a:r>
            <a:r>
              <a:rPr lang="he-IL" sz="2800" b="1" dirty="0">
                <a:latin typeface="David" panose="020E0502060401010101" pitchFamily="34" charset="-79"/>
                <a:cs typeface="David" panose="020E0502060401010101" pitchFamily="34" charset="-79"/>
              </a:rPr>
              <a:t>פלוני נ' מדינת ישראל</a:t>
            </a:r>
            <a:r>
              <a:rPr lang="he-IL" sz="2800" dirty="0">
                <a:latin typeface="David" panose="020E0502060401010101" pitchFamily="34" charset="-79"/>
                <a:cs typeface="David" panose="020E0502060401010101" pitchFamily="34" charset="-79"/>
              </a:rPr>
              <a:t> – ניתן להגיש </a:t>
            </a:r>
            <a:r>
              <a:rPr lang="he-IL" sz="2800" dirty="0" err="1">
                <a:latin typeface="David" panose="020E0502060401010101" pitchFamily="34" charset="-79"/>
                <a:cs typeface="David" panose="020E0502060401010101" pitchFamily="34" charset="-79"/>
              </a:rPr>
              <a:t>חוו"ד</a:t>
            </a:r>
            <a:r>
              <a:rPr lang="he-IL" sz="2800" dirty="0">
                <a:latin typeface="David" panose="020E0502060401010101" pitchFamily="34" charset="-79"/>
                <a:cs typeface="David" panose="020E0502060401010101" pitchFamily="34" charset="-79"/>
              </a:rPr>
              <a:t>, אבל ערכאה דיונית מחויבת לברוטו; ומה קרה בפועל – אחרי </a:t>
            </a:r>
            <a:r>
              <a:rPr lang="he-IL" sz="2800" dirty="0" err="1">
                <a:latin typeface="David" panose="020E0502060401010101" pitchFamily="34" charset="-79"/>
                <a:cs typeface="David" panose="020E0502060401010101" pitchFamily="34" charset="-79"/>
              </a:rPr>
              <a:t>חוו"ד</a:t>
            </a:r>
            <a:r>
              <a:rPr lang="he-IL" sz="2800" dirty="0">
                <a:latin typeface="David" panose="020E0502060401010101" pitchFamily="34" charset="-79"/>
                <a:cs typeface="David" panose="020E0502060401010101" pitchFamily="34" charset="-79"/>
              </a:rPr>
              <a:t> נגדית המדינה זנחה את הטענה (האם בגלל ששכר נטו שומט את הקרקע מתחת לטענה להיוון ברוטו?)</a:t>
            </a:r>
            <a:endParaRPr lang="he-IL" sz="2400" b="1" dirty="0">
              <a:solidFill>
                <a:srgbClr val="FF0000"/>
              </a:solidFill>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startAt="4"/>
            </a:pPr>
            <a:r>
              <a:rPr lang="he-IL" sz="2800" b="1" dirty="0">
                <a:latin typeface="David" panose="020E0502060401010101" pitchFamily="34" charset="-79"/>
                <a:cs typeface="David" panose="020E0502060401010101" pitchFamily="34" charset="-79"/>
              </a:rPr>
              <a:t>רכיבי שכר</a:t>
            </a:r>
            <a:r>
              <a:rPr lang="he-IL" sz="2800" dirty="0">
                <a:latin typeface="David" panose="020E0502060401010101" pitchFamily="34" charset="-79"/>
                <a:cs typeface="David" panose="020E0502060401010101" pitchFamily="34" charset="-79"/>
              </a:rPr>
              <a:t>: שכר כולל תשר (</a:t>
            </a:r>
            <a:r>
              <a:rPr lang="he-IL" sz="2800" b="1" dirty="0" err="1">
                <a:latin typeface="David" panose="020E0502060401010101" pitchFamily="34" charset="-79"/>
                <a:cs typeface="David" panose="020E0502060401010101" pitchFamily="34" charset="-79"/>
              </a:rPr>
              <a:t>ר.ע</a:t>
            </a:r>
            <a:r>
              <a:rPr lang="he-IL" sz="2800" b="1" dirty="0">
                <a:latin typeface="David" panose="020E0502060401010101" pitchFamily="34" charset="-79"/>
                <a:cs typeface="David" panose="020E0502060401010101" pitchFamily="34" charset="-79"/>
              </a:rPr>
              <a:t>.</a:t>
            </a:r>
            <a:r>
              <a:rPr lang="he-IL" sz="2800" dirty="0">
                <a:latin typeface="David" panose="020E0502060401010101" pitchFamily="34" charset="-79"/>
                <a:cs typeface="David" panose="020E0502060401010101" pitchFamily="34" charset="-79"/>
              </a:rPr>
              <a:t>); לא כולל קצבה מיוחדת </a:t>
            </a:r>
            <a:r>
              <a:rPr lang="he-IL" sz="2800" dirty="0" err="1">
                <a:latin typeface="David" panose="020E0502060401010101" pitchFamily="34" charset="-79"/>
                <a:cs typeface="David" panose="020E0502060401010101" pitchFamily="34" charset="-79"/>
              </a:rPr>
              <a:t>ממל"ל</a:t>
            </a:r>
            <a:r>
              <a:rPr lang="he-IL" sz="2800" dirty="0">
                <a:latin typeface="David" panose="020E0502060401010101" pitchFamily="34" charset="-79"/>
                <a:cs typeface="David" panose="020E0502060401010101" pitchFamily="34" charset="-79"/>
              </a:rPr>
              <a:t> (</a:t>
            </a:r>
            <a:r>
              <a:rPr lang="he-IL" sz="2800" b="1" dirty="0">
                <a:latin typeface="David" panose="020E0502060401010101" pitchFamily="34" charset="-79"/>
                <a:cs typeface="David" panose="020E0502060401010101" pitchFamily="34" charset="-79"/>
              </a:rPr>
              <a:t>אסולין</a:t>
            </a:r>
            <a:r>
              <a:rPr lang="he-IL" sz="2800" dirty="0">
                <a:latin typeface="David" panose="020E0502060401010101" pitchFamily="34" charset="-79"/>
                <a:cs typeface="David" panose="020E0502060401010101" pitchFamily="34" charset="-79"/>
              </a:rPr>
              <a:t>)</a:t>
            </a:r>
          </a:p>
        </p:txBody>
      </p:sp>
    </p:spTree>
    <p:extLst>
      <p:ext uri="{BB962C8B-B14F-4D97-AF65-F5344CB8AC3E}">
        <p14:creationId xmlns:p14="http://schemas.microsoft.com/office/powerpoint/2010/main" val="34502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247261" y="662783"/>
            <a:ext cx="7306654"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אבדן השתכרות(3)</a:t>
            </a:r>
          </a:p>
        </p:txBody>
      </p:sp>
      <p:sp>
        <p:nvSpPr>
          <p:cNvPr id="4" name="TextBox 3">
            <a:extLst>
              <a:ext uri="{FF2B5EF4-FFF2-40B4-BE49-F238E27FC236}">
                <a16:creationId xmlns:a16="http://schemas.microsoft.com/office/drawing/2014/main" id="{1CB9BCBD-4FE8-4782-A4C8-FD78E1710695}"/>
              </a:ext>
            </a:extLst>
          </p:cNvPr>
          <p:cNvSpPr txBox="1"/>
          <p:nvPr/>
        </p:nvSpPr>
        <p:spPr>
          <a:xfrm>
            <a:off x="427175" y="1591062"/>
            <a:ext cx="11525122" cy="5032147"/>
          </a:xfrm>
          <a:prstGeom prst="rect">
            <a:avLst/>
          </a:prstGeom>
          <a:noFill/>
        </p:spPr>
        <p:txBody>
          <a:bodyPr wrap="square" rtlCol="1">
            <a:spAutoFit/>
          </a:bodyPr>
          <a:lstStyle/>
          <a:p>
            <a:pPr marL="514350" indent="-514350" algn="just" rtl="1">
              <a:lnSpc>
                <a:spcPct val="150000"/>
              </a:lnSpc>
              <a:buFont typeface="+mj-lt"/>
              <a:buAutoNum type="arabicPeriod" startAt="7"/>
            </a:pPr>
            <a:r>
              <a:rPr lang="he-IL" sz="2400" b="1" dirty="0">
                <a:latin typeface="David" panose="020E0502060401010101" pitchFamily="34" charset="-79"/>
                <a:cs typeface="David" panose="020E0502060401010101" pitchFamily="34" charset="-79"/>
              </a:rPr>
              <a:t>דמי חסות אינם שכר:</a:t>
            </a:r>
            <a:r>
              <a:rPr lang="he-IL" sz="2400" dirty="0">
                <a:latin typeface="David" panose="020E0502060401010101" pitchFamily="34" charset="-79"/>
                <a:cs typeface="David" panose="020E0502060401010101" pitchFamily="34" charset="-79"/>
              </a:rPr>
              <a:t> </a:t>
            </a:r>
            <a:r>
              <a:rPr lang="he-IL" sz="2400" b="1" dirty="0" err="1">
                <a:latin typeface="David" panose="020E0502060401010101" pitchFamily="34" charset="-79"/>
                <a:cs typeface="David" panose="020E0502060401010101" pitchFamily="34" charset="-79"/>
              </a:rPr>
              <a:t>גבועה</a:t>
            </a:r>
            <a:r>
              <a:rPr lang="he-IL" sz="2400" b="1" dirty="0">
                <a:latin typeface="David" panose="020E0502060401010101" pitchFamily="34" charset="-79"/>
                <a:cs typeface="David" panose="020E0502060401010101" pitchFamily="34" charset="-79"/>
              </a:rPr>
              <a:t> נ' </a:t>
            </a:r>
            <a:r>
              <a:rPr lang="he-IL" sz="2400" b="1" dirty="0" err="1">
                <a:latin typeface="David" panose="020E0502060401010101" pitchFamily="34" charset="-79"/>
                <a:cs typeface="David" panose="020E0502060401010101" pitchFamily="34" charset="-79"/>
              </a:rPr>
              <a:t>א.ס.ע.ד</a:t>
            </a:r>
            <a:r>
              <a:rPr lang="he-IL" sz="2400" dirty="0">
                <a:latin typeface="David" panose="020E0502060401010101" pitchFamily="34" charset="-79"/>
                <a:cs typeface="David" panose="020E0502060401010101" pitchFamily="34" charset="-79"/>
              </a:rPr>
              <a:t> (בית הדין הארצי לעבודה)</a:t>
            </a:r>
            <a:endParaRPr lang="he-IL" sz="2400" b="1" dirty="0">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startAt="7"/>
            </a:pPr>
            <a:r>
              <a:rPr lang="he-IL" sz="2400" b="1" dirty="0">
                <a:latin typeface="David" panose="020E0502060401010101" pitchFamily="34" charset="-79"/>
                <a:cs typeface="David" panose="020E0502060401010101" pitchFamily="34" charset="-79"/>
              </a:rPr>
              <a:t>חוק השכר הממוצע</a:t>
            </a:r>
            <a:r>
              <a:rPr lang="he-IL" sz="2400" dirty="0">
                <a:latin typeface="David" panose="020E0502060401010101" pitchFamily="34" charset="-79"/>
                <a:cs typeface="David" panose="020E0502060401010101" pitchFamily="34" charset="-79"/>
              </a:rPr>
              <a:t>: פטירה שלא בטרם עת (המשק חזר לשגרה כבר ב-2021; דיני הנזיקין – רק ב-2023; ואולי בגלל שהנתבעת המרכזית קשורה למחוקק): האם חוק השכר הממוצע מהווה הכרה בשכר מנוכה עונתיות? – "עונת הקורונה"</a:t>
            </a:r>
          </a:p>
          <a:p>
            <a:pPr marL="514350" indent="-514350" algn="just" rtl="1">
              <a:lnSpc>
                <a:spcPct val="150000"/>
              </a:lnSpc>
              <a:buFont typeface="+mj-lt"/>
              <a:buAutoNum type="arabicPeriod" startAt="9"/>
            </a:pPr>
            <a:r>
              <a:rPr lang="he-IL" sz="2400" b="1" dirty="0">
                <a:latin typeface="David" panose="020E0502060401010101" pitchFamily="34" charset="-79"/>
                <a:cs typeface="David" panose="020E0502060401010101" pitchFamily="34" charset="-79"/>
              </a:rPr>
              <a:t>אבדן פנסיה</a:t>
            </a:r>
            <a:r>
              <a:rPr lang="he-IL" sz="2400" dirty="0">
                <a:latin typeface="David" panose="020E0502060401010101" pitchFamily="34" charset="-79"/>
                <a:cs typeface="David" panose="020E0502060401010101" pitchFamily="34" charset="-79"/>
              </a:rPr>
              <a:t>:</a:t>
            </a:r>
          </a:p>
          <a:p>
            <a:pPr marL="971550" lvl="1" indent="-514350" algn="just" rtl="1">
              <a:lnSpc>
                <a:spcPct val="150000"/>
              </a:lnSpc>
              <a:buFont typeface="+mj-cs"/>
              <a:buAutoNum type="hebrew2Minus"/>
            </a:pPr>
            <a:r>
              <a:rPr lang="he-IL" sz="2400" dirty="0">
                <a:latin typeface="David" panose="020E0502060401010101" pitchFamily="34" charset="-79"/>
                <a:cs typeface="David" panose="020E0502060401010101" pitchFamily="34" charset="-79"/>
              </a:rPr>
              <a:t>עד 2008 (צו ההרחבה): פנסיה רק למי שהופרש בפועל (נטל הוכחה על הניזוק). למה לא צריך להוכיח "שעות נוספות"? האם אנחנו כבולים ל"צרכים סטטיסטיים השוואתיים" של </a:t>
            </a:r>
            <a:r>
              <a:rPr lang="he-IL" sz="2400" dirty="0" err="1">
                <a:latin typeface="David" panose="020E0502060401010101" pitchFamily="34" charset="-79"/>
                <a:cs typeface="David" panose="020E0502060401010101" pitchFamily="34" charset="-79"/>
              </a:rPr>
              <a:t>הלמ"ס</a:t>
            </a:r>
            <a:r>
              <a:rPr lang="he-IL" sz="2400" dirty="0">
                <a:latin typeface="David" panose="020E0502060401010101" pitchFamily="34" charset="-79"/>
                <a:cs typeface="David" panose="020E0502060401010101" pitchFamily="34" charset="-79"/>
              </a:rPr>
              <a:t>?</a:t>
            </a:r>
          </a:p>
          <a:p>
            <a:pPr marL="971550" lvl="1" indent="-514350" algn="just" rtl="1">
              <a:lnSpc>
                <a:spcPct val="150000"/>
              </a:lnSpc>
              <a:buFont typeface="+mj-cs"/>
              <a:buAutoNum type="hebrew2Minus"/>
            </a:pPr>
            <a:r>
              <a:rPr lang="he-IL" sz="2400" dirty="0">
                <a:latin typeface="David" panose="020E0502060401010101" pitchFamily="34" charset="-79"/>
                <a:cs typeface="David" panose="020E0502060401010101" pitchFamily="34" charset="-79"/>
              </a:rPr>
              <a:t>צו ההרחבה מתייחס רק עד השכר הממוצע: </a:t>
            </a:r>
            <a:r>
              <a:rPr lang="he-IL" sz="2400" b="1" dirty="0">
                <a:latin typeface="David" panose="020E0502060401010101" pitchFamily="34" charset="-79"/>
                <a:cs typeface="David" panose="020E0502060401010101" pitchFamily="34" charset="-79"/>
              </a:rPr>
              <a:t>פלונית נ' הכשרה</a:t>
            </a:r>
            <a:r>
              <a:rPr lang="he-IL" sz="2400" dirty="0">
                <a:latin typeface="David" panose="020E0502060401010101" pitchFamily="34" charset="-79"/>
                <a:cs typeface="David" panose="020E0502060401010101" pitchFamily="34" charset="-79"/>
              </a:rPr>
              <a:t>; האמנם?</a:t>
            </a:r>
          </a:p>
          <a:p>
            <a:pPr marL="971550" lvl="1" indent="-514350" algn="just" rtl="1">
              <a:lnSpc>
                <a:spcPct val="150000"/>
              </a:lnSpc>
              <a:buFont typeface="+mj-cs"/>
              <a:buAutoNum type="hebrew2Minus"/>
            </a:pPr>
            <a:r>
              <a:rPr lang="he-IL" sz="2400" dirty="0">
                <a:latin typeface="David" panose="020E0502060401010101" pitchFamily="34" charset="-79"/>
                <a:cs typeface="David" panose="020E0502060401010101" pitchFamily="34" charset="-79"/>
              </a:rPr>
              <a:t>האם אין לכלול בשכר גם רכיבים אחרים (קרן השתלמות ממוצעת?; הפרשה לפי ס' 14?)</a:t>
            </a:r>
          </a:p>
        </p:txBody>
      </p:sp>
    </p:spTree>
    <p:extLst>
      <p:ext uri="{BB962C8B-B14F-4D97-AF65-F5344CB8AC3E}">
        <p14:creationId xmlns:p14="http://schemas.microsoft.com/office/powerpoint/2010/main" val="275295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6278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פיצויים</a:t>
            </a:r>
          </a:p>
        </p:txBody>
      </p:sp>
      <p:sp>
        <p:nvSpPr>
          <p:cNvPr id="4" name="TextBox 3">
            <a:extLst>
              <a:ext uri="{FF2B5EF4-FFF2-40B4-BE49-F238E27FC236}">
                <a16:creationId xmlns:a16="http://schemas.microsoft.com/office/drawing/2014/main" id="{1CB9BCBD-4FE8-4782-A4C8-FD78E1710695}"/>
              </a:ext>
            </a:extLst>
          </p:cNvPr>
          <p:cNvSpPr txBox="1"/>
          <p:nvPr/>
        </p:nvSpPr>
        <p:spPr>
          <a:xfrm>
            <a:off x="469904" y="1632429"/>
            <a:ext cx="11525122" cy="5032147"/>
          </a:xfrm>
          <a:prstGeom prst="rect">
            <a:avLst/>
          </a:prstGeom>
          <a:noFill/>
        </p:spPr>
        <p:txBody>
          <a:bodyPr wrap="square" rtlCol="1">
            <a:spAutoFit/>
          </a:bodyPr>
          <a:lstStyle/>
          <a:p>
            <a:pPr marL="514350" indent="-514350" algn="just" rtl="1">
              <a:lnSpc>
                <a:spcPct val="150000"/>
              </a:lnSpc>
              <a:buFont typeface="+mj-lt"/>
              <a:buAutoNum type="arabicPeriod"/>
            </a:pPr>
            <a:r>
              <a:rPr lang="he-IL" sz="2400" b="1" dirty="0">
                <a:latin typeface="David" panose="020E0502060401010101" pitchFamily="34" charset="-79"/>
                <a:cs typeface="David" panose="020E0502060401010101" pitchFamily="34" charset="-79"/>
              </a:rPr>
              <a:t>פיצויים ללא הוכחת נזק אינם נזק כללי</a:t>
            </a:r>
            <a:r>
              <a:rPr lang="he-IL" sz="2400" dirty="0">
                <a:latin typeface="David" panose="020E0502060401010101" pitchFamily="34" charset="-79"/>
                <a:cs typeface="David" panose="020E0502060401010101" pitchFamily="34" charset="-79"/>
              </a:rPr>
              <a:t>: </a:t>
            </a:r>
            <a:r>
              <a:rPr lang="he-IL" sz="2400" b="1" dirty="0">
                <a:latin typeface="David" panose="020E0502060401010101" pitchFamily="34" charset="-79"/>
                <a:cs typeface="David" panose="020E0502060401010101" pitchFamily="34" charset="-79"/>
              </a:rPr>
              <a:t>כהן נ' חמדני</a:t>
            </a:r>
            <a:r>
              <a:rPr lang="he-IL" sz="2400" dirty="0">
                <a:latin typeface="David" panose="020E0502060401010101" pitchFamily="34" charset="-79"/>
                <a:cs typeface="David" panose="020E0502060401010101" pitchFamily="34" charset="-79"/>
              </a:rPr>
              <a:t>. המשמעות: ניתן להוכיח נזק כללי מעבר למגבלה בחוק איסור לשון הרע.</a:t>
            </a:r>
            <a:endParaRPr lang="he-IL" sz="2400" dirty="0">
              <a:solidFill>
                <a:srgbClr val="FF0000"/>
              </a:solidFill>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a:pPr>
            <a:r>
              <a:rPr lang="he-IL" sz="2400" b="1" dirty="0">
                <a:latin typeface="David" panose="020E0502060401010101" pitchFamily="34" charset="-79"/>
                <a:cs typeface="David" panose="020E0502060401010101" pitchFamily="34" charset="-79"/>
              </a:rPr>
              <a:t>כסף מוקפא לא יוחזר?</a:t>
            </a:r>
            <a:r>
              <a:rPr lang="he-IL" sz="2400" dirty="0">
                <a:latin typeface="David" panose="020E0502060401010101" pitchFamily="34" charset="-79"/>
                <a:cs typeface="David" panose="020E0502060401010101" pitchFamily="34" charset="-79"/>
              </a:rPr>
              <a:t> מי מקבל כספים שהוקפאו על מנת לברר את עמדת </a:t>
            </a:r>
            <a:r>
              <a:rPr lang="he-IL" sz="2400" dirty="0" err="1">
                <a:latin typeface="David" panose="020E0502060401010101" pitchFamily="34" charset="-79"/>
                <a:cs typeface="David" panose="020E0502060401010101" pitchFamily="34" charset="-79"/>
              </a:rPr>
              <a:t>המל"ל</a:t>
            </a:r>
            <a:r>
              <a:rPr lang="he-IL" sz="2400" dirty="0">
                <a:latin typeface="David" panose="020E0502060401010101" pitchFamily="34" charset="-79"/>
                <a:cs typeface="David" panose="020E0502060401010101" pitchFamily="34" charset="-79"/>
              </a:rPr>
              <a:t> כשהניזוק נפטר: ההלכה – הולך לעיזבון ולא לביטוח: </a:t>
            </a:r>
            <a:r>
              <a:rPr lang="he-IL" sz="2400" b="1" dirty="0">
                <a:latin typeface="David" panose="020E0502060401010101" pitchFamily="34" charset="-79"/>
                <a:cs typeface="David" panose="020E0502060401010101" pitchFamily="34" charset="-79"/>
              </a:rPr>
              <a:t>פלוני נ' פלוני</a:t>
            </a:r>
            <a:r>
              <a:rPr lang="he-IL" sz="2400" dirty="0">
                <a:latin typeface="David" panose="020E0502060401010101" pitchFamily="34" charset="-79"/>
                <a:cs typeface="David" panose="020E0502060401010101" pitchFamily="34" charset="-79"/>
              </a:rPr>
              <a:t>. ההיגיון – סופיות הדיון (וראו </a:t>
            </a:r>
            <a:r>
              <a:rPr lang="he-IL" sz="2400" b="1" dirty="0">
                <a:latin typeface="David" panose="020E0502060401010101" pitchFamily="34" charset="-79"/>
                <a:cs typeface="David" panose="020E0502060401010101" pitchFamily="34" charset="-79"/>
              </a:rPr>
              <a:t>הרץ נ' מנטל</a:t>
            </a:r>
            <a:r>
              <a:rPr lang="he-IL" sz="2400" dirty="0">
                <a:latin typeface="David" panose="020E0502060401010101" pitchFamily="34" charset="-79"/>
                <a:cs typeface="David" panose="020E0502060401010101" pitchFamily="34" charset="-79"/>
              </a:rPr>
              <a:t> – "חוק המספרים הגדולים")</a:t>
            </a:r>
            <a:endParaRPr lang="he-IL" sz="2000" dirty="0">
              <a:solidFill>
                <a:srgbClr val="FF0000"/>
              </a:solidFill>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a:pPr>
            <a:r>
              <a:rPr lang="he-IL" sz="2400" b="1" dirty="0">
                <a:latin typeface="David" panose="020E0502060401010101" pitchFamily="34" charset="-79"/>
                <a:cs typeface="David" panose="020E0502060401010101" pitchFamily="34" charset="-79"/>
              </a:rPr>
              <a:t>שימו לב: נזקים גדולים מרפורמת הקנאביס יש לפצות בגינם</a:t>
            </a:r>
            <a:r>
              <a:rPr lang="he-IL" sz="2400" dirty="0">
                <a:latin typeface="David" panose="020E0502060401010101" pitchFamily="34" charset="-79"/>
                <a:cs typeface="David" panose="020E0502060401010101" pitchFamily="34" charset="-79"/>
              </a:rPr>
              <a:t> (</a:t>
            </a:r>
            <a:r>
              <a:rPr lang="he-IL" sz="2400" b="1" dirty="0">
                <a:latin typeface="David" panose="020E0502060401010101" pitchFamily="34" charset="-79"/>
                <a:cs typeface="David" panose="020E0502060401010101" pitchFamily="34" charset="-79"/>
              </a:rPr>
              <a:t>פלונית נ' חלבי</a:t>
            </a:r>
            <a:r>
              <a:rPr lang="he-IL" sz="24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a:pPr>
            <a:r>
              <a:rPr lang="he-IL" sz="2400" b="1" dirty="0">
                <a:latin typeface="David" panose="020E0502060401010101" pitchFamily="34" charset="-79"/>
                <a:cs typeface="David" panose="020E0502060401010101" pitchFamily="34" charset="-79"/>
              </a:rPr>
              <a:t>תלויים בגירים והלכת </a:t>
            </a:r>
            <a:r>
              <a:rPr lang="he-IL" sz="2400" b="1" dirty="0" err="1">
                <a:latin typeface="David" panose="020E0502060401010101" pitchFamily="34" charset="-79"/>
                <a:cs typeface="David" panose="020E0502060401010101" pitchFamily="34" charset="-79"/>
              </a:rPr>
              <a:t>סושרד</a:t>
            </a:r>
            <a:r>
              <a:rPr lang="he-IL" sz="2400" dirty="0">
                <a:latin typeface="David" panose="020E0502060401010101" pitchFamily="34" charset="-79"/>
                <a:cs typeface="David" panose="020E0502060401010101" pitchFamily="34" charset="-79"/>
              </a:rPr>
              <a:t>: </a:t>
            </a:r>
            <a:r>
              <a:rPr lang="he-IL" sz="2400" b="1" dirty="0">
                <a:latin typeface="David" panose="020E0502060401010101" pitchFamily="34" charset="-79"/>
                <a:cs typeface="David" panose="020E0502060401010101" pitchFamily="34" charset="-79"/>
              </a:rPr>
              <a:t>פלונית נ' כלל</a:t>
            </a:r>
            <a:r>
              <a:rPr lang="he-IL" sz="2400" dirty="0">
                <a:latin typeface="David" panose="020E0502060401010101" pitchFamily="34" charset="-79"/>
                <a:cs typeface="David" panose="020E0502060401010101" pitchFamily="34" charset="-79"/>
              </a:rPr>
              <a:t> – אימוץ הלכת </a:t>
            </a:r>
            <a:r>
              <a:rPr lang="he-IL" sz="2400" dirty="0" err="1">
                <a:latin typeface="David" panose="020E0502060401010101" pitchFamily="34" charset="-79"/>
                <a:cs typeface="David" panose="020E0502060401010101" pitchFamily="34" charset="-79"/>
              </a:rPr>
              <a:t>סושרד</a:t>
            </a:r>
            <a:r>
              <a:rPr lang="he-IL" sz="2400" dirty="0">
                <a:latin typeface="David" panose="020E0502060401010101" pitchFamily="34" charset="-79"/>
                <a:cs typeface="David" panose="020E0502060401010101" pitchFamily="34" charset="-79"/>
              </a:rPr>
              <a:t> כשלנפטרת בת בלימודים אקדמיים (לאחר גיל צבא); אימוץ עמדת השופט עמית; </a:t>
            </a:r>
            <a:r>
              <a:rPr lang="he-IL" sz="2400" b="1" dirty="0">
                <a:solidFill>
                  <a:srgbClr val="FF0000"/>
                </a:solidFill>
                <a:latin typeface="David" panose="020E0502060401010101" pitchFamily="34" charset="-79"/>
                <a:cs typeface="David" panose="020E0502060401010101" pitchFamily="34" charset="-79"/>
              </a:rPr>
              <a:t>טענה מקוממת של חברת הביטוח – מפלה אנשים בפריפריה שלא לומדים לתואר ראשון</a:t>
            </a:r>
          </a:p>
        </p:txBody>
      </p:sp>
    </p:spTree>
    <p:extLst>
      <p:ext uri="{BB962C8B-B14F-4D97-AF65-F5344CB8AC3E}">
        <p14:creationId xmlns:p14="http://schemas.microsoft.com/office/powerpoint/2010/main" val="374531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6278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פיצויים</a:t>
            </a:r>
          </a:p>
        </p:txBody>
      </p:sp>
      <p:sp>
        <p:nvSpPr>
          <p:cNvPr id="4" name="TextBox 3">
            <a:extLst>
              <a:ext uri="{FF2B5EF4-FFF2-40B4-BE49-F238E27FC236}">
                <a16:creationId xmlns:a16="http://schemas.microsoft.com/office/drawing/2014/main" id="{1CB9BCBD-4FE8-4782-A4C8-FD78E1710695}"/>
              </a:ext>
            </a:extLst>
          </p:cNvPr>
          <p:cNvSpPr txBox="1"/>
          <p:nvPr/>
        </p:nvSpPr>
        <p:spPr>
          <a:xfrm>
            <a:off x="469904" y="1632429"/>
            <a:ext cx="11525122" cy="5132174"/>
          </a:xfrm>
          <a:prstGeom prst="rect">
            <a:avLst/>
          </a:prstGeom>
          <a:noFill/>
        </p:spPr>
        <p:txBody>
          <a:bodyPr wrap="square" rtlCol="1">
            <a:spAutoFit/>
          </a:bodyPr>
          <a:lstStyle/>
          <a:p>
            <a:pPr marL="514350" indent="-514350" algn="just" rtl="1">
              <a:lnSpc>
                <a:spcPct val="150000"/>
              </a:lnSpc>
              <a:buFont typeface="+mj-lt"/>
              <a:buAutoNum type="arabicPeriod" startAt="5"/>
            </a:pPr>
            <a:r>
              <a:rPr lang="he-IL" sz="2000" b="1" dirty="0">
                <a:latin typeface="David" panose="020E0502060401010101" pitchFamily="34" charset="-79"/>
                <a:cs typeface="David" panose="020E0502060401010101" pitchFamily="34" charset="-79"/>
              </a:rPr>
              <a:t>"עקרונות אנושיים"</a:t>
            </a:r>
            <a:r>
              <a:rPr lang="he-IL" sz="2000" dirty="0">
                <a:latin typeface="David" panose="020E0502060401010101" pitchFamily="34" charset="-79"/>
                <a:cs typeface="David" panose="020E0502060401010101" pitchFamily="34" charset="-79"/>
              </a:rPr>
              <a:t>: הרחבת נפגע ישיר – ילדה שמשכה את אחיה מתחת גלגלי מכונית אינה צריכה לעמוד בתנאי </a:t>
            </a:r>
            <a:r>
              <a:rPr lang="he-IL" sz="2000" dirty="0" err="1">
                <a:latin typeface="David" panose="020E0502060401010101" pitchFamily="34" charset="-79"/>
                <a:cs typeface="David" panose="020E0502060401010101" pitchFamily="34" charset="-79"/>
              </a:rPr>
              <a:t>אלסוחה</a:t>
            </a:r>
            <a:r>
              <a:rPr lang="he-IL" sz="2000" dirty="0">
                <a:latin typeface="David" panose="020E0502060401010101" pitchFamily="34" charset="-79"/>
                <a:cs typeface="David" panose="020E0502060401010101" pitchFamily="34" charset="-79"/>
              </a:rPr>
              <a:t> (</a:t>
            </a:r>
            <a:r>
              <a:rPr lang="he-IL" sz="2000" b="1" dirty="0">
                <a:latin typeface="David" panose="020E0502060401010101" pitchFamily="34" charset="-79"/>
                <a:cs typeface="David" panose="020E0502060401010101" pitchFamily="34" charset="-79"/>
              </a:rPr>
              <a:t>פלונית נ' מ.מ.</a:t>
            </a:r>
            <a:r>
              <a:rPr lang="he-IL" sz="2000" dirty="0">
                <a:latin typeface="David" panose="020E0502060401010101" pitchFamily="34" charset="-79"/>
                <a:cs typeface="David" panose="020E0502060401010101" pitchFamily="34" charset="-79"/>
              </a:rPr>
              <a:t>); על סמך "עקרונות אנושיים".</a:t>
            </a:r>
            <a:endParaRPr lang="he-IL" sz="2000" dirty="0">
              <a:solidFill>
                <a:srgbClr val="FF0000"/>
              </a:solidFill>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startAt="5"/>
            </a:pPr>
            <a:r>
              <a:rPr lang="he-IL" sz="2000" b="1" dirty="0">
                <a:latin typeface="David" panose="020E0502060401010101" pitchFamily="34" charset="-79"/>
                <a:cs typeface="David" panose="020E0502060401010101" pitchFamily="34" charset="-79"/>
              </a:rPr>
              <a:t>"עקרונות אנושיים"(2)</a:t>
            </a:r>
            <a:r>
              <a:rPr lang="he-IL" sz="2000" dirty="0">
                <a:latin typeface="David" panose="020E0502060401010101" pitchFamily="34" charset="-79"/>
                <a:cs typeface="David" panose="020E0502060401010101" pitchFamily="34" charset="-79"/>
              </a:rPr>
              <a:t>:</a:t>
            </a:r>
            <a:r>
              <a:rPr lang="he-IL" sz="2000" b="1" dirty="0">
                <a:latin typeface="David" panose="020E0502060401010101" pitchFamily="34" charset="-79"/>
                <a:cs typeface="David" panose="020E0502060401010101" pitchFamily="34" charset="-79"/>
              </a:rPr>
              <a:t> </a:t>
            </a:r>
            <a:r>
              <a:rPr lang="he-IL" sz="2000" dirty="0">
                <a:latin typeface="David" panose="020E0502060401010101" pitchFamily="34" charset="-79"/>
                <a:cs typeface="David" panose="020E0502060401010101" pitchFamily="34" charset="-79"/>
              </a:rPr>
              <a:t>אין לדקדק עם ניזוק שלא פנה לביטוח הלאומי אלא לתשלום תכוף, בתקופה שהוא מצוי בשיקום (</a:t>
            </a:r>
            <a:r>
              <a:rPr lang="he-IL" sz="2000" b="1" dirty="0">
                <a:latin typeface="David" panose="020E0502060401010101" pitchFamily="34" charset="-79"/>
                <a:cs typeface="David" panose="020E0502060401010101" pitchFamily="34" charset="-79"/>
              </a:rPr>
              <a:t>פלוני נ' הפול</a:t>
            </a:r>
            <a:r>
              <a:rPr lang="he-IL" sz="2000" dirty="0">
                <a:latin typeface="David" panose="020E0502060401010101" pitchFamily="34" charset="-79"/>
                <a:cs typeface="David" panose="020E0502060401010101" pitchFamily="34" charset="-79"/>
              </a:rPr>
              <a:t>).</a:t>
            </a:r>
            <a:endParaRPr lang="he-IL" dirty="0">
              <a:solidFill>
                <a:srgbClr val="FF0000"/>
              </a:solidFill>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startAt="5"/>
            </a:pPr>
            <a:r>
              <a:rPr lang="he-IL" sz="2000" b="1" dirty="0">
                <a:latin typeface="David" panose="020E0502060401010101" pitchFamily="34" charset="-79"/>
                <a:cs typeface="David" panose="020E0502060401010101" pitchFamily="34" charset="-79"/>
              </a:rPr>
              <a:t>ניכויים(1): </a:t>
            </a:r>
            <a:r>
              <a:rPr lang="he-IL" sz="2000" dirty="0">
                <a:latin typeface="David" panose="020E0502060401010101" pitchFamily="34" charset="-79"/>
                <a:cs typeface="David" panose="020E0502060401010101" pitchFamily="34" charset="-79"/>
              </a:rPr>
              <a:t>הנטל להוכיח ניכוי חלקי בשל נכות לא קשורה לחלוטין על הניזוק (</a:t>
            </a:r>
            <a:r>
              <a:rPr lang="he-IL" sz="2000" b="1" dirty="0">
                <a:latin typeface="David" panose="020E0502060401010101" pitchFamily="34" charset="-79"/>
                <a:cs typeface="David" panose="020E0502060401010101" pitchFamily="34" charset="-79"/>
              </a:rPr>
              <a:t>פלונית נ' שומרה</a:t>
            </a:r>
            <a:r>
              <a:rPr lang="he-IL" sz="2000" dirty="0">
                <a:latin typeface="David" panose="020E0502060401010101" pitchFamily="34" charset="-79"/>
                <a:cs typeface="David" panose="020E0502060401010101" pitchFamily="34" charset="-79"/>
              </a:rPr>
              <a:t>); צורך להוכיח באמצעות </a:t>
            </a:r>
            <a:r>
              <a:rPr lang="he-IL" sz="2000" dirty="0" err="1">
                <a:latin typeface="David" panose="020E0502060401010101" pitchFamily="34" charset="-79"/>
                <a:cs typeface="David" panose="020E0502060401010101" pitchFamily="34" charset="-79"/>
              </a:rPr>
              <a:t>חוו"ד</a:t>
            </a:r>
            <a:r>
              <a:rPr lang="he-IL" sz="2000" dirty="0">
                <a:latin typeface="David" panose="020E0502060401010101" pitchFamily="34" charset="-79"/>
                <a:cs typeface="David" panose="020E0502060401010101" pitchFamily="34" charset="-79"/>
              </a:rPr>
              <a:t> רפואית; בניגוד למקרה שיש מחלוקת על </a:t>
            </a:r>
            <a:r>
              <a:rPr lang="he-IL" sz="2000" u="sng" dirty="0">
                <a:latin typeface="David" panose="020E0502060401010101" pitchFamily="34" charset="-79"/>
                <a:cs typeface="David" panose="020E0502060401010101" pitchFamily="34" charset="-79"/>
              </a:rPr>
              <a:t>גובה</a:t>
            </a:r>
            <a:r>
              <a:rPr lang="he-IL" sz="2000" dirty="0">
                <a:latin typeface="David" panose="020E0502060401010101" pitchFamily="34" charset="-79"/>
                <a:cs typeface="David" panose="020E0502060401010101" pitchFamily="34" charset="-79"/>
              </a:rPr>
              <a:t> הנכות (ניכוי מלא).</a:t>
            </a:r>
          </a:p>
          <a:p>
            <a:pPr marL="514350" indent="-514350" algn="just" rtl="1">
              <a:lnSpc>
                <a:spcPct val="150000"/>
              </a:lnSpc>
              <a:buFont typeface="+mj-lt"/>
              <a:buAutoNum type="arabicPeriod" startAt="5"/>
            </a:pPr>
            <a:r>
              <a:rPr lang="he-IL" sz="2000" b="1" dirty="0">
                <a:latin typeface="David" panose="020E0502060401010101" pitchFamily="34" charset="-79"/>
                <a:cs typeface="David" panose="020E0502060401010101" pitchFamily="34" charset="-79"/>
              </a:rPr>
              <a:t>ניכויים(1): </a:t>
            </a:r>
            <a:r>
              <a:rPr lang="he-IL" sz="2000" dirty="0">
                <a:solidFill>
                  <a:srgbClr val="FF0000"/>
                </a:solidFill>
                <a:latin typeface="David" panose="020E0502060401010101" pitchFamily="34" charset="-79"/>
                <a:cs typeface="David" panose="020E0502060401010101" pitchFamily="34" charset="-79"/>
              </a:rPr>
              <a:t>המשך משנה קודמת</a:t>
            </a:r>
            <a:r>
              <a:rPr lang="he-IL" sz="2000" dirty="0">
                <a:latin typeface="David" panose="020E0502060401010101" pitchFamily="34" charset="-79"/>
                <a:cs typeface="David" panose="020E0502060401010101" pitchFamily="34" charset="-79"/>
              </a:rPr>
              <a:t>: </a:t>
            </a:r>
            <a:r>
              <a:rPr lang="he-IL" sz="2000" b="1" dirty="0">
                <a:latin typeface="David" panose="020E0502060401010101" pitchFamily="34" charset="-79"/>
                <a:cs typeface="David" panose="020E0502060401010101" pitchFamily="34" charset="-79"/>
              </a:rPr>
              <a:t>הלכת יונה</a:t>
            </a:r>
            <a:r>
              <a:rPr lang="he-IL" sz="2000" dirty="0">
                <a:latin typeface="David" panose="020E0502060401010101" pitchFamily="34" charset="-79"/>
                <a:cs typeface="David" panose="020E0502060401010101" pitchFamily="34" charset="-79"/>
              </a:rPr>
              <a:t> – פסק הדין "הנעלם" משנת 2021 "</a:t>
            </a:r>
            <a:r>
              <a:rPr lang="he-IL" sz="2000" b="1" u="sng" dirty="0">
                <a:latin typeface="David" panose="020E0502060401010101" pitchFamily="34" charset="-79"/>
                <a:cs typeface="David" panose="020E0502060401010101" pitchFamily="34" charset="-79"/>
              </a:rPr>
              <a:t>נהפך</a:t>
            </a:r>
            <a:r>
              <a:rPr lang="he-IL" sz="2000" dirty="0">
                <a:latin typeface="David" panose="020E0502060401010101" pitchFamily="34" charset="-79"/>
                <a:cs typeface="David" panose="020E0502060401010101" pitchFamily="34" charset="-79"/>
              </a:rPr>
              <a:t>": ההלכה כיום – גמלת שארים שאינה קשורה לתאונה ושאין לגביה שיבוב לא מנוכה (ולא חלק מהפיצוי); בקשה לדנ"א 4911/22 טרם הוכרעה: </a:t>
            </a:r>
            <a:r>
              <a:rPr lang="he-IL" sz="2000" dirty="0">
                <a:solidFill>
                  <a:srgbClr val="FF0000"/>
                </a:solidFill>
                <a:latin typeface="David" panose="020E0502060401010101" pitchFamily="34" charset="-79"/>
                <a:cs typeface="David" panose="020E0502060401010101" pitchFamily="34" charset="-79"/>
              </a:rPr>
              <a:t>נתראה בשנה הבאה</a:t>
            </a:r>
          </a:p>
          <a:p>
            <a:pPr marL="514350" indent="-514350" algn="just" rtl="1">
              <a:lnSpc>
                <a:spcPct val="150000"/>
              </a:lnSpc>
              <a:buFont typeface="+mj-lt"/>
              <a:buAutoNum type="arabicPeriod" startAt="5"/>
            </a:pPr>
            <a:r>
              <a:rPr lang="he-IL" sz="2000" b="1" dirty="0">
                <a:latin typeface="David" panose="020E0502060401010101" pitchFamily="34" charset="-79"/>
                <a:cs typeface="David" panose="020E0502060401010101" pitchFamily="34" charset="-79"/>
              </a:rPr>
              <a:t>ריבית לעבר</a:t>
            </a:r>
            <a:r>
              <a:rPr lang="he-IL" sz="2000" dirty="0">
                <a:latin typeface="David" panose="020E0502060401010101" pitchFamily="34" charset="-79"/>
                <a:cs typeface="David" panose="020E0502060401010101" pitchFamily="34" charset="-79"/>
              </a:rPr>
              <a:t>: חיוב בריבית לפי הרווחים של המזיק (</a:t>
            </a:r>
            <a:r>
              <a:rPr lang="he-IL" sz="2000" b="1" dirty="0">
                <a:latin typeface="David" panose="020E0502060401010101" pitchFamily="34" charset="-79"/>
                <a:cs typeface="David" panose="020E0502060401010101" pitchFamily="34" charset="-79"/>
              </a:rPr>
              <a:t>שפיר; </a:t>
            </a:r>
            <a:r>
              <a:rPr lang="he-IL" sz="2000" b="1" dirty="0" err="1">
                <a:latin typeface="David" panose="020E0502060401010101" pitchFamily="34" charset="-79"/>
                <a:cs typeface="David" panose="020E0502060401010101" pitchFamily="34" charset="-79"/>
              </a:rPr>
              <a:t>טבר</a:t>
            </a:r>
            <a:r>
              <a:rPr lang="he-IL" sz="2000" dirty="0">
                <a:latin typeface="David" panose="020E0502060401010101" pitchFamily="34" charset="-79"/>
                <a:cs typeface="David" panose="020E0502060401010101" pitchFamily="34" charset="-79"/>
              </a:rPr>
              <a:t>); האם לא הגיע הזמן להחיל על ריבית נזיקית (או לפחות להשוות לשיעור ההיוון)?</a:t>
            </a:r>
            <a:endParaRPr lang="he-IL" sz="20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45255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6278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רשלנות רפואית</a:t>
            </a:r>
          </a:p>
        </p:txBody>
      </p:sp>
      <p:sp>
        <p:nvSpPr>
          <p:cNvPr id="4" name="TextBox 3">
            <a:extLst>
              <a:ext uri="{FF2B5EF4-FFF2-40B4-BE49-F238E27FC236}">
                <a16:creationId xmlns:a16="http://schemas.microsoft.com/office/drawing/2014/main" id="{1CB9BCBD-4FE8-4782-A4C8-FD78E1710695}"/>
              </a:ext>
            </a:extLst>
          </p:cNvPr>
          <p:cNvSpPr txBox="1"/>
          <p:nvPr/>
        </p:nvSpPr>
        <p:spPr>
          <a:xfrm>
            <a:off x="469904" y="1632429"/>
            <a:ext cx="11525122" cy="5032147"/>
          </a:xfrm>
          <a:prstGeom prst="rect">
            <a:avLst/>
          </a:prstGeom>
          <a:noFill/>
        </p:spPr>
        <p:txBody>
          <a:bodyPr wrap="square" rtlCol="1">
            <a:spAutoFit/>
          </a:bodyPr>
          <a:lstStyle/>
          <a:p>
            <a:pPr marL="514350" indent="-514350" algn="just" rtl="1">
              <a:lnSpc>
                <a:spcPct val="150000"/>
              </a:lnSpc>
              <a:buFont typeface="+mj-lt"/>
              <a:buAutoNum type="arabicPeriod"/>
            </a:pPr>
            <a:r>
              <a:rPr lang="he-IL" sz="2400" dirty="0">
                <a:latin typeface="David" panose="020E0502060401010101" pitchFamily="34" charset="-79"/>
                <a:cs typeface="David" panose="020E0502060401010101" pitchFamily="34" charset="-79"/>
              </a:rPr>
              <a:t>אחריות בשל היעדר הדרכה ראויה על הזנת תינוק </a:t>
            </a:r>
            <a:r>
              <a:rPr lang="he-IL" sz="2400" b="1" dirty="0">
                <a:latin typeface="David" panose="020E0502060401010101" pitchFamily="34" charset="-79"/>
                <a:cs typeface="David" panose="020E0502060401010101" pitchFamily="34" charset="-79"/>
              </a:rPr>
              <a:t>(פלוני נ' כללית</a:t>
            </a:r>
            <a:r>
              <a:rPr lang="he-IL" sz="2400" dirty="0">
                <a:latin typeface="David" panose="020E0502060401010101" pitchFamily="34" charset="-79"/>
                <a:cs typeface="David" panose="020E0502060401010101" pitchFamily="34" charset="-79"/>
              </a:rPr>
              <a:t>); אם כי תוך הפחתת אשם תורם של 50%: אשם תורם של ההורים מופחת מפיצוי לילד?? מנוגד להלכת </a:t>
            </a:r>
            <a:r>
              <a:rPr lang="he-IL" sz="2400" b="1" dirty="0">
                <a:latin typeface="David" panose="020E0502060401010101" pitchFamily="34" charset="-79"/>
                <a:cs typeface="David" panose="020E0502060401010101" pitchFamily="34" charset="-79"/>
              </a:rPr>
              <a:t>אבישג אברהם</a:t>
            </a:r>
            <a:r>
              <a:rPr lang="he-IL" sz="2400" dirty="0">
                <a:latin typeface="David" panose="020E0502060401010101" pitchFamily="34" charset="-79"/>
                <a:cs typeface="David" panose="020E0502060401010101" pitchFamily="34" charset="-79"/>
              </a:rPr>
              <a:t>.</a:t>
            </a:r>
            <a:endParaRPr lang="he-IL" sz="2400" dirty="0">
              <a:solidFill>
                <a:srgbClr val="FF0000"/>
              </a:solidFill>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a:pPr>
            <a:r>
              <a:rPr lang="he-IL" sz="2400" dirty="0">
                <a:latin typeface="David" panose="020E0502060401010101" pitchFamily="34" charset="-79"/>
                <a:cs typeface="David" panose="020E0502060401010101" pitchFamily="34" charset="-79"/>
              </a:rPr>
              <a:t>אחריות למוות מטופל שהגיע לחדר מיון בהיעדר ידיעה האם חובר למכשירים (</a:t>
            </a:r>
            <a:r>
              <a:rPr lang="he-IL" sz="2400" b="1" dirty="0">
                <a:latin typeface="David" panose="020E0502060401010101" pitchFamily="34" charset="-79"/>
                <a:cs typeface="David" panose="020E0502060401010101" pitchFamily="34" charset="-79"/>
              </a:rPr>
              <a:t>עזבון פלוני נ' משרד הבריאות</a:t>
            </a:r>
            <a:r>
              <a:rPr lang="he-IL" sz="2400" dirty="0">
                <a:latin typeface="David" panose="020E0502060401010101" pitchFamily="34" charset="-79"/>
                <a:cs typeface="David" panose="020E0502060401010101" pitchFamily="34" charset="-79"/>
              </a:rPr>
              <a:t>); או בהיעדר ידיעה מה היו בדיקות מניבות (</a:t>
            </a:r>
            <a:r>
              <a:rPr lang="he-IL" sz="2400" b="1" dirty="0">
                <a:latin typeface="David" panose="020E0502060401010101" pitchFamily="34" charset="-79"/>
                <a:cs typeface="David" panose="020E0502060401010101" pitchFamily="34" charset="-79"/>
              </a:rPr>
              <a:t>פלונית נ' מדינת ישראל</a:t>
            </a:r>
            <a:r>
              <a:rPr lang="he-IL" sz="24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a:pPr>
            <a:r>
              <a:rPr lang="he-IL" sz="2400" b="1" dirty="0">
                <a:solidFill>
                  <a:srgbClr val="FF0000"/>
                </a:solidFill>
                <a:latin typeface="David" panose="020E0502060401010101" pitchFamily="34" charset="-79"/>
                <a:cs typeface="David" panose="020E0502060401010101" pitchFamily="34" charset="-79"/>
              </a:rPr>
              <a:t>המשך משנה שעברה</a:t>
            </a:r>
            <a:r>
              <a:rPr lang="he-IL" sz="2400" dirty="0">
                <a:latin typeface="David" panose="020E0502060401010101" pitchFamily="34" charset="-79"/>
                <a:cs typeface="David" panose="020E0502060401010101" pitchFamily="34" charset="-79"/>
              </a:rPr>
              <a:t>: תיק החומצה הפולית – דחיית ערעור (</a:t>
            </a:r>
            <a:r>
              <a:rPr lang="he-IL" sz="2400" b="1" dirty="0">
                <a:latin typeface="David" panose="020E0502060401010101" pitchFamily="34" charset="-79"/>
                <a:cs typeface="David" panose="020E0502060401010101" pitchFamily="34" charset="-79"/>
              </a:rPr>
              <a:t>פלונית נ' מדינת ישראל</a:t>
            </a:r>
            <a:r>
              <a:rPr lang="he-IL" sz="2400" dirty="0">
                <a:latin typeface="David" panose="020E0502060401010101" pitchFamily="34" charset="-79"/>
                <a:cs typeface="David" panose="020E0502060401010101" pitchFamily="34" charset="-79"/>
              </a:rPr>
              <a:t>); תזוזת המטוטלת לכיוון הלכת לוי (</a:t>
            </a:r>
            <a:r>
              <a:rPr lang="he-IL" sz="2400" b="1" dirty="0">
                <a:latin typeface="David" panose="020E0502060401010101" pitchFamily="34" charset="-79"/>
                <a:cs typeface="David" panose="020E0502060401010101" pitchFamily="34" charset="-79"/>
              </a:rPr>
              <a:t>רותם</a:t>
            </a:r>
            <a:r>
              <a:rPr lang="he-IL" sz="2400" dirty="0">
                <a:latin typeface="David" panose="020E0502060401010101" pitchFamily="34" charset="-79"/>
                <a:cs typeface="David" panose="020E0502060401010101" pitchFamily="34" charset="-79"/>
              </a:rPr>
              <a:t>), ובית משפט לא יורה </a:t>
            </a:r>
            <a:r>
              <a:rPr lang="he-IL" sz="2400" dirty="0" err="1">
                <a:latin typeface="David" panose="020E0502060401010101" pitchFamily="34" charset="-79"/>
                <a:cs typeface="David" panose="020E0502060401010101" pitchFamily="34" charset="-79"/>
              </a:rPr>
              <a:t>לאסדר</a:t>
            </a:r>
            <a:r>
              <a:rPr lang="he-IL" sz="2400" dirty="0">
                <a:latin typeface="David" panose="020E0502060401010101" pitchFamily="34" charset="-79"/>
                <a:cs typeface="David" panose="020E0502060401010101" pitchFamily="34" charset="-79"/>
              </a:rPr>
              <a:t> בחקיקה ראשית או חקיקת משנה את סוגיית הפסקות ההיריון (</a:t>
            </a:r>
            <a:r>
              <a:rPr lang="he-IL" sz="2400" b="1" dirty="0">
                <a:latin typeface="David" panose="020E0502060401010101" pitchFamily="34" charset="-79"/>
                <a:cs typeface="David" panose="020E0502060401010101" pitchFamily="34" charset="-79"/>
              </a:rPr>
              <a:t>"בעד חיים"</a:t>
            </a:r>
            <a:r>
              <a:rPr lang="he-IL" sz="2400" dirty="0">
                <a:latin typeface="David" panose="020E0502060401010101" pitchFamily="34" charset="-79"/>
                <a:cs typeface="David" panose="020E0502060401010101" pitchFamily="34" charset="-79"/>
              </a:rPr>
              <a:t>); העתירה הובילה </a:t>
            </a:r>
            <a:r>
              <a:rPr lang="he-IL" sz="2400" b="1" dirty="0">
                <a:latin typeface="David" panose="020E0502060401010101" pitchFamily="34" charset="-79"/>
                <a:cs typeface="David" panose="020E0502060401010101" pitchFamily="34" charset="-79"/>
              </a:rPr>
              <a:t>לחוזר מנכ"ל מפורט </a:t>
            </a:r>
            <a:r>
              <a:rPr lang="he-IL" sz="2400" dirty="0">
                <a:latin typeface="David" panose="020E0502060401010101" pitchFamily="34" charset="-79"/>
                <a:cs typeface="David" panose="020E0502060401010101" pitchFamily="34" charset="-79"/>
              </a:rPr>
              <a:t>(16/22). </a:t>
            </a:r>
          </a:p>
          <a:p>
            <a:pPr algn="just" rtl="1">
              <a:lnSpc>
                <a:spcPct val="150000"/>
              </a:lnSpc>
            </a:pPr>
            <a:r>
              <a:rPr lang="he-IL" sz="2400" dirty="0">
                <a:latin typeface="David" panose="020E0502060401010101" pitchFamily="34" charset="-79"/>
                <a:cs typeface="David" panose="020E0502060401010101" pitchFamily="34" charset="-79"/>
              </a:rPr>
              <a:t>	</a:t>
            </a:r>
            <a:r>
              <a:rPr lang="he-IL" sz="2400" b="1" dirty="0">
                <a:latin typeface="David" panose="020E0502060401010101" pitchFamily="34" charset="-79"/>
                <a:cs typeface="David" panose="020E0502060401010101" pitchFamily="34" charset="-79"/>
              </a:rPr>
              <a:t>האם אין מקום להסדיר נושא כל כך רחב בחקיקה ראשית (ולא בחוזר מנכ"ל הנתבעת)? עיין ערך 	</a:t>
            </a:r>
            <a:r>
              <a:rPr lang="he-IL" sz="2400" b="1" dirty="0">
                <a:solidFill>
                  <a:srgbClr val="FF0000"/>
                </a:solidFill>
                <a:latin typeface="David" panose="020E0502060401010101" pitchFamily="34" charset="-79"/>
                <a:cs typeface="David" panose="020E0502060401010101" pitchFamily="34" charset="-79"/>
              </a:rPr>
              <a:t>פסק הדין של השנה בעולם – </a:t>
            </a:r>
            <a:r>
              <a:rPr lang="en-US" sz="2400" b="1" dirty="0">
                <a:solidFill>
                  <a:srgbClr val="FF0000"/>
                </a:solidFill>
                <a:latin typeface="David" panose="020E0502060401010101" pitchFamily="34" charset="-79"/>
                <a:cs typeface="David" panose="020E0502060401010101" pitchFamily="34" charset="-79"/>
              </a:rPr>
              <a:t>Dobbs v. Jackson</a:t>
            </a:r>
            <a:endParaRPr lang="he-IL" sz="2400" b="1" dirty="0">
              <a:solidFill>
                <a:srgbClr val="FF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2644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161803" y="662783"/>
            <a:ext cx="7409204"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רשלנות רפואית(2)</a:t>
            </a:r>
          </a:p>
        </p:txBody>
      </p:sp>
      <p:sp>
        <p:nvSpPr>
          <p:cNvPr id="4" name="TextBox 3">
            <a:extLst>
              <a:ext uri="{FF2B5EF4-FFF2-40B4-BE49-F238E27FC236}">
                <a16:creationId xmlns:a16="http://schemas.microsoft.com/office/drawing/2014/main" id="{1CB9BCBD-4FE8-4782-A4C8-FD78E1710695}"/>
              </a:ext>
            </a:extLst>
          </p:cNvPr>
          <p:cNvSpPr txBox="1"/>
          <p:nvPr/>
        </p:nvSpPr>
        <p:spPr>
          <a:xfrm>
            <a:off x="435721" y="1940078"/>
            <a:ext cx="11525122" cy="4670509"/>
          </a:xfrm>
          <a:prstGeom prst="rect">
            <a:avLst/>
          </a:prstGeom>
          <a:noFill/>
        </p:spPr>
        <p:txBody>
          <a:bodyPr wrap="square" rtlCol="1">
            <a:spAutoFit/>
          </a:bodyPr>
          <a:lstStyle/>
          <a:p>
            <a:pPr marL="514350" indent="-514350" algn="just" rtl="1">
              <a:lnSpc>
                <a:spcPct val="150000"/>
              </a:lnSpc>
              <a:buFont typeface="+mj-lt"/>
              <a:buAutoNum type="arabicPeriod" startAt="4"/>
            </a:pPr>
            <a:r>
              <a:rPr lang="he-IL" sz="2000" b="1" dirty="0">
                <a:latin typeface="David" panose="020E0502060401010101" pitchFamily="34" charset="-79"/>
                <a:cs typeface="David" panose="020E0502060401010101" pitchFamily="34" charset="-79"/>
              </a:rPr>
              <a:t>אסדרה</a:t>
            </a:r>
            <a:r>
              <a:rPr lang="he-IL" sz="2000" dirty="0">
                <a:latin typeface="David" panose="020E0502060401010101" pitchFamily="34" charset="-79"/>
                <a:cs typeface="David" panose="020E0502060401010101" pitchFamily="34" charset="-79"/>
              </a:rPr>
              <a:t>: בתגובה ל"קריאת ייאוש" של ניזוקים בשל התיישנות בהולדה בעוולה – מדינת ישראל לא חייבת לפרסם שינויים בדין (</a:t>
            </a:r>
            <a:r>
              <a:rPr lang="he-IL" sz="2000" b="1" dirty="0">
                <a:latin typeface="David" panose="020E0502060401010101" pitchFamily="34" charset="-79"/>
                <a:cs typeface="David" panose="020E0502060401010101" pitchFamily="34" charset="-79"/>
              </a:rPr>
              <a:t>פלוני נ' מדינת ישראל</a:t>
            </a:r>
            <a:r>
              <a:rPr lang="he-IL" sz="20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startAt="4"/>
            </a:pPr>
            <a:r>
              <a:rPr lang="he-IL" sz="2000" b="1" dirty="0">
                <a:latin typeface="David" panose="020E0502060401010101" pitchFamily="34" charset="-79"/>
                <a:cs typeface="David" panose="020E0502060401010101" pitchFamily="34" charset="-79"/>
              </a:rPr>
              <a:t>זהות המטפל</a:t>
            </a:r>
            <a:r>
              <a:rPr lang="he-IL" sz="2000" dirty="0">
                <a:latin typeface="David" panose="020E0502060401010101" pitchFamily="34" charset="-79"/>
                <a:cs typeface="David" panose="020E0502060401010101" pitchFamily="34" charset="-79"/>
              </a:rPr>
              <a:t>: אחריות בגין לידת ואקום עם קרע קשה בגלל שהמטפל היה </a:t>
            </a:r>
            <a:r>
              <a:rPr lang="he-IL" sz="2000" u="sng" dirty="0">
                <a:latin typeface="David" panose="020E0502060401010101" pitchFamily="34" charset="-79"/>
                <a:cs typeface="David" panose="020E0502060401010101" pitchFamily="34" charset="-79"/>
              </a:rPr>
              <a:t>מתמחה</a:t>
            </a:r>
            <a:r>
              <a:rPr lang="he-IL" sz="2000" dirty="0">
                <a:latin typeface="David" panose="020E0502060401010101" pitchFamily="34" charset="-79"/>
                <a:cs typeface="David" panose="020E0502060401010101" pitchFamily="34" charset="-79"/>
              </a:rPr>
              <a:t> והלידות על "סרט נע" (</a:t>
            </a:r>
            <a:r>
              <a:rPr lang="he-IL" sz="2000" b="1" dirty="0">
                <a:latin typeface="David" panose="020E0502060401010101" pitchFamily="34" charset="-79"/>
                <a:cs typeface="David" panose="020E0502060401010101" pitchFamily="34" charset="-79"/>
              </a:rPr>
              <a:t>פלונית נ' מדינת ישראל</a:t>
            </a:r>
            <a:r>
              <a:rPr lang="he-IL" sz="2000" dirty="0">
                <a:latin typeface="David" panose="020E0502060401010101" pitchFamily="34" charset="-79"/>
                <a:cs typeface="David" panose="020E0502060401010101" pitchFamily="34" charset="-79"/>
              </a:rPr>
              <a:t>); אחריות בגין אי גילוי שהמטפל אינו בעל רישיון (</a:t>
            </a:r>
            <a:r>
              <a:rPr lang="he-IL" sz="2000" b="1" dirty="0">
                <a:latin typeface="David" panose="020E0502060401010101" pitchFamily="34" charset="-79"/>
                <a:cs typeface="David" panose="020E0502060401010101" pitchFamily="34" charset="-79"/>
              </a:rPr>
              <a:t>אופטיקה הלפרין</a:t>
            </a:r>
            <a:r>
              <a:rPr lang="he-IL" sz="2000" dirty="0">
                <a:latin typeface="David" panose="020E0502060401010101" pitchFamily="34" charset="-79"/>
                <a:cs typeface="David" panose="020E0502060401010101" pitchFamily="34" charset="-79"/>
              </a:rPr>
              <a:t>); בעבר- אחריות בגין אי גילוי ש"המציג אינו רופא" (</a:t>
            </a:r>
            <a:r>
              <a:rPr lang="he-IL" sz="2000" dirty="0" err="1">
                <a:latin typeface="David" panose="020E0502060401010101" pitchFamily="34" charset="-79"/>
                <a:cs typeface="David" panose="020E0502060401010101" pitchFamily="34" charset="-79"/>
              </a:rPr>
              <a:t>פודיאטור</a:t>
            </a:r>
            <a:r>
              <a:rPr lang="he-IL" sz="2000" dirty="0">
                <a:latin typeface="David" panose="020E0502060401010101" pitchFamily="34" charset="-79"/>
                <a:cs typeface="David" panose="020E0502060401010101" pitchFamily="34" charset="-79"/>
              </a:rPr>
              <a:t>; </a:t>
            </a:r>
            <a:r>
              <a:rPr lang="he-IL" sz="2000" b="1" dirty="0" err="1">
                <a:latin typeface="David" panose="020E0502060401010101" pitchFamily="34" charset="-79"/>
                <a:cs typeface="David" panose="020E0502060401010101" pitchFamily="34" charset="-79"/>
              </a:rPr>
              <a:t>בירמן</a:t>
            </a:r>
            <a:r>
              <a:rPr lang="he-IL" sz="2000" dirty="0">
                <a:latin typeface="David" panose="020E0502060401010101" pitchFamily="34" charset="-79"/>
                <a:cs typeface="David" panose="020E0502060401010101" pitchFamily="34" charset="-79"/>
              </a:rPr>
              <a:t>, השופט מינץ בשלום)</a:t>
            </a:r>
          </a:p>
          <a:p>
            <a:pPr marL="514350" indent="-514350" algn="just" rtl="1">
              <a:lnSpc>
                <a:spcPct val="150000"/>
              </a:lnSpc>
              <a:buFont typeface="+mj-lt"/>
              <a:buAutoNum type="arabicPeriod" startAt="4"/>
            </a:pPr>
            <a:r>
              <a:rPr lang="he-IL" sz="2000" dirty="0">
                <a:latin typeface="David" panose="020E0502060401010101" pitchFamily="34" charset="-79"/>
                <a:cs typeface="David" panose="020E0502060401010101" pitchFamily="34" charset="-79"/>
              </a:rPr>
              <a:t>אחריות להתאבדות חולה פסיכיאטרי </a:t>
            </a:r>
            <a:r>
              <a:rPr lang="he-IL" sz="2000" u="sng" dirty="0">
                <a:latin typeface="David" panose="020E0502060401010101" pitchFamily="34" charset="-79"/>
                <a:cs typeface="David" panose="020E0502060401010101" pitchFamily="34" charset="-79"/>
              </a:rPr>
              <a:t>בזמן חופשה</a:t>
            </a:r>
            <a:r>
              <a:rPr lang="he-IL" sz="2000" dirty="0">
                <a:latin typeface="David" panose="020E0502060401010101" pitchFamily="34" charset="-79"/>
                <a:cs typeface="David" panose="020E0502060401010101" pitchFamily="34" charset="-79"/>
              </a:rPr>
              <a:t> (</a:t>
            </a:r>
            <a:r>
              <a:rPr lang="he-IL" sz="2000" b="1" dirty="0">
                <a:latin typeface="David" panose="020E0502060401010101" pitchFamily="34" charset="-79"/>
                <a:cs typeface="David" panose="020E0502060401010101" pitchFamily="34" charset="-79"/>
              </a:rPr>
              <a:t>עזבון א.צ.</a:t>
            </a:r>
            <a:r>
              <a:rPr lang="he-IL" sz="20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startAt="4"/>
            </a:pPr>
            <a:r>
              <a:rPr lang="he-IL" sz="2000" dirty="0">
                <a:latin typeface="David" panose="020E0502060401010101" pitchFamily="34" charset="-79"/>
                <a:cs typeface="David" panose="020E0502060401010101" pitchFamily="34" charset="-79"/>
              </a:rPr>
              <a:t>האם במקרה מצוקה ניתן להמתין עם הניתוח הקיסרי, והאם ניתוח קיסרי מהווה נזק: מניעת "רפואה מתגוננת" (</a:t>
            </a:r>
            <a:r>
              <a:rPr lang="he-IL" sz="2000" b="1" dirty="0">
                <a:latin typeface="David" panose="020E0502060401010101" pitchFamily="34" charset="-79"/>
                <a:cs typeface="David" panose="020E0502060401010101" pitchFamily="34" charset="-79"/>
              </a:rPr>
              <a:t>ד.מ. נ' ברזילי</a:t>
            </a:r>
            <a:r>
              <a:rPr lang="he-IL" sz="2000" dirty="0">
                <a:latin typeface="David" panose="020E0502060401010101" pitchFamily="34" charset="-79"/>
                <a:cs typeface="David" panose="020E0502060401010101" pitchFamily="34" charset="-79"/>
              </a:rPr>
              <a:t>). </a:t>
            </a:r>
          </a:p>
          <a:p>
            <a:pPr marL="514350" indent="-514350" algn="just" rtl="1">
              <a:lnSpc>
                <a:spcPct val="150000"/>
              </a:lnSpc>
              <a:buFont typeface="+mj-lt"/>
              <a:buAutoNum type="arabicPeriod" startAt="4"/>
            </a:pPr>
            <a:r>
              <a:rPr lang="he-IL" sz="2000" dirty="0">
                <a:latin typeface="David" panose="020E0502060401010101" pitchFamily="34" charset="-79"/>
                <a:cs typeface="David" panose="020E0502060401010101" pitchFamily="34" charset="-79"/>
              </a:rPr>
              <a:t>הידבקות מבקר בשל הכנסת חולה שחפת לחדר חולה אחר (שאינו חולה בשחפת): </a:t>
            </a:r>
            <a:r>
              <a:rPr lang="he-IL" sz="2000" b="1" dirty="0">
                <a:latin typeface="David" panose="020E0502060401010101" pitchFamily="34" charset="-79"/>
                <a:cs typeface="David" panose="020E0502060401010101" pitchFamily="34" charset="-79"/>
              </a:rPr>
              <a:t>פלונית נ' שיבא</a:t>
            </a:r>
            <a:r>
              <a:rPr lang="he-IL" sz="2000" dirty="0">
                <a:latin typeface="David" panose="020E0502060401010101" pitchFamily="34" charset="-79"/>
                <a:cs typeface="David" panose="020E0502060401010101" pitchFamily="34" charset="-79"/>
              </a:rPr>
              <a:t>; השלכות לקורונה? ומה עם המגפה הבאה?</a:t>
            </a:r>
          </a:p>
        </p:txBody>
      </p:sp>
    </p:spTree>
    <p:extLst>
      <p:ext uri="{BB962C8B-B14F-4D97-AF65-F5344CB8AC3E}">
        <p14:creationId xmlns:p14="http://schemas.microsoft.com/office/powerpoint/2010/main" val="998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161803" y="662783"/>
            <a:ext cx="7409204"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רשלנות רפואית(3)</a:t>
            </a:r>
          </a:p>
        </p:txBody>
      </p:sp>
      <p:sp>
        <p:nvSpPr>
          <p:cNvPr id="4" name="TextBox 3">
            <a:extLst>
              <a:ext uri="{FF2B5EF4-FFF2-40B4-BE49-F238E27FC236}">
                <a16:creationId xmlns:a16="http://schemas.microsoft.com/office/drawing/2014/main" id="{1CB9BCBD-4FE8-4782-A4C8-FD78E1710695}"/>
              </a:ext>
            </a:extLst>
          </p:cNvPr>
          <p:cNvSpPr txBox="1"/>
          <p:nvPr/>
        </p:nvSpPr>
        <p:spPr>
          <a:xfrm>
            <a:off x="444267" y="1615338"/>
            <a:ext cx="11525122" cy="5132174"/>
          </a:xfrm>
          <a:prstGeom prst="rect">
            <a:avLst/>
          </a:prstGeom>
          <a:noFill/>
        </p:spPr>
        <p:txBody>
          <a:bodyPr wrap="square" rtlCol="1">
            <a:spAutoFit/>
          </a:bodyPr>
          <a:lstStyle/>
          <a:p>
            <a:pPr marL="514350" indent="-514350" algn="just" rtl="1">
              <a:lnSpc>
                <a:spcPct val="150000"/>
              </a:lnSpc>
              <a:buFont typeface="+mj-lt"/>
              <a:buAutoNum type="arabicPeriod" startAt="9"/>
            </a:pPr>
            <a:r>
              <a:rPr lang="he-IL" sz="2000" b="1" dirty="0">
                <a:latin typeface="David" panose="020E0502060401010101" pitchFamily="34" charset="-79"/>
                <a:cs typeface="David" panose="020E0502060401010101" pitchFamily="34" charset="-79"/>
              </a:rPr>
              <a:t>חובה לטפל(1)</a:t>
            </a:r>
            <a:r>
              <a:rPr lang="he-IL" sz="2000" dirty="0">
                <a:latin typeface="David" panose="020E0502060401010101" pitchFamily="34" charset="-79"/>
                <a:cs typeface="David" panose="020E0502060401010101" pitchFamily="34" charset="-79"/>
              </a:rPr>
              <a:t>: רופא קולגה שמתקשרים אליו ולא מגיע באופן מידי – חוק "לא תעמוד על דם רעך" חל רק כשנמצאים בסמיכות פיזית קרובה (</a:t>
            </a:r>
            <a:r>
              <a:rPr lang="he-IL" sz="2000" b="1" dirty="0">
                <a:latin typeface="David" panose="020E0502060401010101" pitchFamily="34" charset="-79"/>
                <a:cs typeface="David" panose="020E0502060401010101" pitchFamily="34" charset="-79"/>
              </a:rPr>
              <a:t>י.א. נ' א.ט</a:t>
            </a:r>
            <a:r>
              <a:rPr lang="he-IL" sz="20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startAt="9"/>
            </a:pPr>
            <a:r>
              <a:rPr lang="he-IL" sz="2000" b="1" dirty="0">
                <a:latin typeface="David" panose="020E0502060401010101" pitchFamily="34" charset="-79"/>
                <a:cs typeface="David" panose="020E0502060401010101" pitchFamily="34" charset="-79"/>
              </a:rPr>
              <a:t>חובה לטפל(2)</a:t>
            </a:r>
            <a:r>
              <a:rPr lang="he-IL" sz="2000" dirty="0">
                <a:latin typeface="David" panose="020E0502060401010101" pitchFamily="34" charset="-79"/>
                <a:cs typeface="David" panose="020E0502060401010101" pitchFamily="34" charset="-79"/>
              </a:rPr>
              <a:t>: אחריות בגין סירוב לביצוע טיפולי פוריות למי שאינם זוג הטרוסקסואלי נשוי (</a:t>
            </a:r>
            <a:r>
              <a:rPr lang="he-IL" sz="2000" b="1" dirty="0" err="1">
                <a:latin typeface="David" panose="020E0502060401010101" pitchFamily="34" charset="-79"/>
                <a:cs typeface="David" panose="020E0502060401010101" pitchFamily="34" charset="-79"/>
              </a:rPr>
              <a:t>לניאדו</a:t>
            </a:r>
            <a:r>
              <a:rPr lang="he-IL" sz="2000" dirty="0">
                <a:latin typeface="David" panose="020E0502060401010101" pitchFamily="34" charset="-79"/>
                <a:cs typeface="David" panose="020E0502060401010101" pitchFamily="34" charset="-79"/>
              </a:rPr>
              <a:t>); האם פסק הדין יחזיק בממשלה החדשה? </a:t>
            </a:r>
            <a:r>
              <a:rPr lang="he-IL" sz="2000" u="sng" dirty="0">
                <a:latin typeface="David" panose="020E0502060401010101" pitchFamily="34" charset="-79"/>
                <a:cs typeface="David" panose="020E0502060401010101" pitchFamily="34" charset="-79"/>
              </a:rPr>
              <a:t>לא</a:t>
            </a:r>
            <a:r>
              <a:rPr lang="he-IL" sz="2000" dirty="0">
                <a:latin typeface="David" panose="020E0502060401010101" pitchFamily="34" charset="-79"/>
                <a:cs typeface="David" panose="020E0502060401010101" pitchFamily="34" charset="-79"/>
              </a:rPr>
              <a:t> הוגשה בקשה לדיון נוסף; לא חל במישור הפרטי (</a:t>
            </a:r>
            <a:r>
              <a:rPr lang="he-IL" sz="2000" b="1" dirty="0">
                <a:latin typeface="David" panose="020E0502060401010101" pitchFamily="34" charset="-79"/>
                <a:cs typeface="David" panose="020E0502060401010101" pitchFamily="34" charset="-79"/>
              </a:rPr>
              <a:t>בן יעקב נ' ברכה</a:t>
            </a:r>
            <a:r>
              <a:rPr lang="he-IL" sz="20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startAt="9"/>
            </a:pPr>
            <a:r>
              <a:rPr lang="he-IL" sz="2000" dirty="0">
                <a:latin typeface="David" panose="020E0502060401010101" pitchFamily="34" charset="-79"/>
                <a:cs typeface="David" panose="020E0502060401010101" pitchFamily="34" charset="-79"/>
              </a:rPr>
              <a:t>השמדת ביציות מופרות – פיצוי בסך 150,000 ₪ (</a:t>
            </a:r>
            <a:r>
              <a:rPr lang="he-IL" sz="2000" b="1" dirty="0">
                <a:latin typeface="David" panose="020E0502060401010101" pitchFamily="34" charset="-79"/>
                <a:cs typeface="David" panose="020E0502060401010101" pitchFamily="34" charset="-79"/>
              </a:rPr>
              <a:t>פלונית נ' אסותא</a:t>
            </a:r>
            <a:r>
              <a:rPr lang="he-IL" sz="2000" dirty="0">
                <a:latin typeface="David" panose="020E0502060401010101" pitchFamily="34" charset="-79"/>
                <a:cs typeface="David" panose="020E0502060401010101" pitchFamily="34" charset="-79"/>
              </a:rPr>
              <a:t>) – </a:t>
            </a:r>
            <a:r>
              <a:rPr lang="he-IL" sz="2000" b="1" dirty="0">
                <a:latin typeface="David" panose="020E0502060401010101" pitchFamily="34" charset="-79"/>
                <a:cs typeface="David" panose="020E0502060401010101" pitchFamily="34" charset="-79"/>
              </a:rPr>
              <a:t>הנתבעת טענה שלא בדקה את הביציות ביום שבת בגלל שהבינה שהמטופלת שומרת שבת (המקור: המטופלת כתבה "שבת שלום"</a:t>
            </a:r>
            <a:r>
              <a:rPr lang="he-IL" sz="20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startAt="9"/>
            </a:pPr>
            <a:r>
              <a:rPr lang="he-IL" sz="2000" dirty="0">
                <a:latin typeface="David" panose="020E0502060401010101" pitchFamily="34" charset="-79"/>
                <a:cs typeface="David" panose="020E0502060401010101" pitchFamily="34" charset="-79"/>
              </a:rPr>
              <a:t>ועדיין בפוריות – </a:t>
            </a:r>
            <a:r>
              <a:rPr lang="he-IL" sz="2000" b="1" dirty="0">
                <a:solidFill>
                  <a:srgbClr val="FF0000"/>
                </a:solidFill>
                <a:latin typeface="David" panose="020E0502060401010101" pitchFamily="34" charset="-79"/>
                <a:cs typeface="David" panose="020E0502060401010101" pitchFamily="34" charset="-79"/>
              </a:rPr>
              <a:t>האירוע הנזיקי של השנה</a:t>
            </a:r>
            <a:r>
              <a:rPr lang="he-IL" sz="2000" dirty="0">
                <a:latin typeface="David" panose="020E0502060401010101" pitchFamily="34" charset="-79"/>
                <a:cs typeface="David" panose="020E0502060401010101" pitchFamily="34" charset="-79"/>
              </a:rPr>
              <a:t>: </a:t>
            </a:r>
            <a:r>
              <a:rPr lang="he-IL" sz="2000" b="1" u="sng" dirty="0">
                <a:latin typeface="David" panose="020E0502060401010101" pitchFamily="34" charset="-79"/>
                <a:cs typeface="David" panose="020E0502060401010101" pitchFamily="34" charset="-79"/>
              </a:rPr>
              <a:t>החלפת העוברים באסותא</a:t>
            </a:r>
            <a:r>
              <a:rPr lang="he-IL" sz="2000" dirty="0">
                <a:latin typeface="David" panose="020E0502060401010101" pitchFamily="34" charset="-79"/>
                <a:cs typeface="David" panose="020E0502060401010101" pitchFamily="34" charset="-79"/>
              </a:rPr>
              <a:t> (הליכים פרטיים שונים + 4 תובענות ייצוגיות): </a:t>
            </a:r>
            <a:r>
              <a:rPr lang="he-IL" sz="2000" b="1" dirty="0">
                <a:solidFill>
                  <a:srgbClr val="FF0000"/>
                </a:solidFill>
                <a:latin typeface="David" panose="020E0502060401010101" pitchFamily="34" charset="-79"/>
                <a:cs typeface="David" panose="020E0502060401010101" pitchFamily="34" charset="-79"/>
              </a:rPr>
              <a:t>להתראות בשנים הבאות</a:t>
            </a:r>
            <a:r>
              <a:rPr lang="he-IL" sz="20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startAt="9"/>
            </a:pPr>
            <a:r>
              <a:rPr lang="he-IL" sz="2000" dirty="0">
                <a:latin typeface="David" panose="020E0502060401010101" pitchFamily="34" charset="-79"/>
                <a:cs typeface="David" panose="020E0502060401010101" pitchFamily="34" charset="-79"/>
              </a:rPr>
              <a:t>בשולי הרשלנות הרפואית: האם קופ"ח יכולה למנוע מתושבי המרכז (למעט ר"ג ובני ברק) טיפול בשיבא? בית הדין שלח לימי מחשבה וקופ"ח "חזרה בה" </a:t>
            </a:r>
            <a:r>
              <a:rPr lang="he-IL" sz="2000" b="1" dirty="0">
                <a:latin typeface="David" panose="020E0502060401010101" pitchFamily="34" charset="-79"/>
                <a:cs typeface="David" panose="020E0502060401010101" pitchFamily="34" charset="-79"/>
              </a:rPr>
              <a:t>(גבעתיים – מכבי)</a:t>
            </a:r>
            <a:r>
              <a:rPr lang="he-IL" sz="2000" dirty="0">
                <a:latin typeface="David" panose="020E0502060401010101" pitchFamily="34" charset="-79"/>
                <a:cs typeface="David" panose="020E0502060401010101" pitchFamily="34" charset="-79"/>
              </a:rPr>
              <a:t>; דחיית תביעה לתרופת אתית כשיש תחליף גנרי (</a:t>
            </a:r>
            <a:r>
              <a:rPr lang="he-IL" sz="2000" b="1" dirty="0">
                <a:latin typeface="David" panose="020E0502060401010101" pitchFamily="34" charset="-79"/>
                <a:cs typeface="David" panose="020E0502060401010101" pitchFamily="34" charset="-79"/>
              </a:rPr>
              <a:t>לחן – כללית</a:t>
            </a:r>
            <a:r>
              <a:rPr lang="he-IL" sz="20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startAt="9"/>
            </a:pPr>
            <a:r>
              <a:rPr lang="he-IL" sz="2000" dirty="0">
                <a:latin typeface="David" panose="020E0502060401010101" pitchFamily="34" charset="-79"/>
                <a:cs typeface="David" panose="020E0502060401010101" pitchFamily="34" charset="-79"/>
              </a:rPr>
              <a:t>עד מתי אישה יכולה להגיש תביעה לנכות כללית? השוואת גילאים כדי למנוע הפליה: </a:t>
            </a:r>
            <a:r>
              <a:rPr lang="he-IL" sz="2000" b="1" dirty="0" err="1">
                <a:latin typeface="David" panose="020E0502060401010101" pitchFamily="34" charset="-79"/>
                <a:cs typeface="David" panose="020E0502060401010101" pitchFamily="34" charset="-79"/>
              </a:rPr>
              <a:t>גלנטה</a:t>
            </a:r>
            <a:r>
              <a:rPr lang="he-IL" sz="2000" dirty="0">
                <a:latin typeface="David" panose="020E0502060401010101" pitchFamily="34" charset="-79"/>
                <a:cs typeface="David" panose="020E0502060401010101" pitchFamily="34" charset="-79"/>
              </a:rPr>
              <a:t> (ערעור תלוי ועומד)</a:t>
            </a:r>
          </a:p>
        </p:txBody>
      </p:sp>
    </p:spTree>
    <p:extLst>
      <p:ext uri="{BB962C8B-B14F-4D97-AF65-F5344CB8AC3E}">
        <p14:creationId xmlns:p14="http://schemas.microsoft.com/office/powerpoint/2010/main" val="336756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84763" y="917469"/>
            <a:ext cx="6891753" cy="584775"/>
          </a:xfrm>
          <a:prstGeom prst="rect">
            <a:avLst/>
          </a:prstGeom>
          <a:noFill/>
        </p:spPr>
        <p:txBody>
          <a:bodyPr wrap="square" rtlCol="1">
            <a:spAutoFit/>
          </a:bodyPr>
          <a:lstStyle/>
          <a:p>
            <a:pPr algn="ctr"/>
            <a:r>
              <a:rPr lang="he-IL" sz="3200" b="1" dirty="0">
                <a:latin typeface="David" panose="020E0502060401010101" pitchFamily="34" charset="-79"/>
                <a:cs typeface="David" panose="020E0502060401010101" pitchFamily="34" charset="-79"/>
              </a:rPr>
              <a:t>סיכום שנה: אחריות לפיקוח ולמעשה הזולת</a:t>
            </a:r>
          </a:p>
        </p:txBody>
      </p:sp>
      <p:sp>
        <p:nvSpPr>
          <p:cNvPr id="4" name="TextBox 3">
            <a:extLst>
              <a:ext uri="{FF2B5EF4-FFF2-40B4-BE49-F238E27FC236}">
                <a16:creationId xmlns:a16="http://schemas.microsoft.com/office/drawing/2014/main" id="{1CB9BCBD-4FE8-4782-A4C8-FD78E1710695}"/>
              </a:ext>
            </a:extLst>
          </p:cNvPr>
          <p:cNvSpPr txBox="1"/>
          <p:nvPr/>
        </p:nvSpPr>
        <p:spPr>
          <a:xfrm>
            <a:off x="469904" y="1632429"/>
            <a:ext cx="11525122" cy="2816156"/>
          </a:xfrm>
          <a:prstGeom prst="rect">
            <a:avLst/>
          </a:prstGeom>
          <a:noFill/>
        </p:spPr>
        <p:txBody>
          <a:bodyPr wrap="square" rtlCol="1">
            <a:spAutoFit/>
          </a:bodyPr>
          <a:lstStyle/>
          <a:p>
            <a:pPr marL="514350" indent="-514350" algn="just" rtl="1">
              <a:lnSpc>
                <a:spcPct val="150000"/>
              </a:lnSpc>
              <a:buFont typeface="+mj-lt"/>
              <a:buAutoNum type="arabicPeriod"/>
            </a:pPr>
            <a:r>
              <a:rPr lang="he-IL" sz="2400" dirty="0">
                <a:latin typeface="David" panose="020E0502060401010101" pitchFamily="34" charset="-79"/>
                <a:cs typeface="David" panose="020E0502060401010101" pitchFamily="34" charset="-79"/>
              </a:rPr>
              <a:t>אחריות המדינה והעירייה להתעללות </a:t>
            </a:r>
            <a:r>
              <a:rPr lang="he-IL" sz="2400" dirty="0" err="1">
                <a:latin typeface="David" panose="020E0502060401010101" pitchFamily="34" charset="-79"/>
                <a:cs typeface="David" panose="020E0502060401010101" pitchFamily="34" charset="-79"/>
              </a:rPr>
              <a:t>אליאור</a:t>
            </a:r>
            <a:r>
              <a:rPr lang="he-IL" sz="2400" dirty="0">
                <a:latin typeface="David" panose="020E0502060401010101" pitchFamily="34" charset="-79"/>
                <a:cs typeface="David" panose="020E0502060401010101" pitchFamily="34" charset="-79"/>
              </a:rPr>
              <a:t> חן, בגין חוסר פיקוח על הגעה לבי"ס; ההורים חויבו בשיפוי מלא (אבל שיהיה בהצלחה לגבות)</a:t>
            </a:r>
            <a:endParaRPr lang="he-IL" sz="2400" dirty="0">
              <a:solidFill>
                <a:srgbClr val="FF0000"/>
              </a:solidFill>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a:pPr>
            <a:r>
              <a:rPr lang="he-IL" sz="2400" dirty="0">
                <a:latin typeface="David" panose="020E0502060401010101" pitchFamily="34" charset="-79"/>
                <a:cs typeface="David" panose="020E0502060401010101" pitchFamily="34" charset="-79"/>
              </a:rPr>
              <a:t>אחריות צוות חינוכי (והמדינה באחריות </a:t>
            </a:r>
            <a:r>
              <a:rPr lang="he-IL" sz="2400" dirty="0" err="1">
                <a:latin typeface="David" panose="020E0502060401010101" pitchFamily="34" charset="-79"/>
                <a:cs typeface="David" panose="020E0502060401010101" pitchFamily="34" charset="-79"/>
              </a:rPr>
              <a:t>שילוחית</a:t>
            </a:r>
            <a:r>
              <a:rPr lang="he-IL" sz="2400" dirty="0">
                <a:latin typeface="David" panose="020E0502060401010101" pitchFamily="34" charset="-79"/>
                <a:cs typeface="David" panose="020E0502060401010101" pitchFamily="34" charset="-79"/>
              </a:rPr>
              <a:t>) להצקות והטרדות בבי"ס (</a:t>
            </a:r>
            <a:r>
              <a:rPr lang="he-IL" sz="2400" b="1" dirty="0">
                <a:latin typeface="David" panose="020E0502060401010101" pitchFamily="34" charset="-79"/>
                <a:cs typeface="David" panose="020E0502060401010101" pitchFamily="34" charset="-79"/>
              </a:rPr>
              <a:t>37784-01-16</a:t>
            </a:r>
            <a:r>
              <a:rPr lang="he-IL" sz="2400" dirty="0">
                <a:latin typeface="David" panose="020E0502060401010101" pitchFamily="34" charset="-79"/>
                <a:cs typeface="David" panose="020E0502060401010101" pitchFamily="34" charset="-79"/>
              </a:rPr>
              <a:t>, 2.6.22)</a:t>
            </a:r>
          </a:p>
          <a:p>
            <a:pPr marL="514350" indent="-514350" algn="just" rtl="1">
              <a:lnSpc>
                <a:spcPct val="150000"/>
              </a:lnSpc>
              <a:buFont typeface="+mj-lt"/>
              <a:buAutoNum type="arabicPeriod"/>
            </a:pPr>
            <a:r>
              <a:rPr lang="he-IL" sz="2400" u="sng" dirty="0">
                <a:latin typeface="David" panose="020E0502060401010101" pitchFamily="34" charset="-79"/>
                <a:cs typeface="David" panose="020E0502060401010101" pitchFamily="34" charset="-79"/>
              </a:rPr>
              <a:t>חוסר</a:t>
            </a:r>
            <a:r>
              <a:rPr lang="he-IL" sz="2400" dirty="0">
                <a:latin typeface="David" panose="020E0502060401010101" pitchFamily="34" charset="-79"/>
                <a:cs typeface="David" panose="020E0502060401010101" pitchFamily="34" charset="-79"/>
              </a:rPr>
              <a:t> אחריות של מעביד לתקיפה מינית (</a:t>
            </a:r>
            <a:r>
              <a:rPr lang="he-IL" sz="2400" b="1" dirty="0">
                <a:latin typeface="David" panose="020E0502060401010101" pitchFamily="34" charset="-79"/>
                <a:cs typeface="David" panose="020E0502060401010101" pitchFamily="34" charset="-79"/>
              </a:rPr>
              <a:t>ט.א.</a:t>
            </a:r>
            <a:r>
              <a:rPr lang="he-IL" sz="2400" dirty="0">
                <a:latin typeface="David" panose="020E0502060401010101" pitchFamily="34" charset="-79"/>
                <a:cs typeface="David" panose="020E0502060401010101" pitchFamily="34" charset="-79"/>
              </a:rPr>
              <a:t>) - מעביד לא חייב להדריך עובדים שלא לפגוע מינית בקטינים.</a:t>
            </a:r>
            <a:endParaRPr lang="he-IL" sz="2400" u="sng"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5598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6278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אוטונומיה</a:t>
            </a:r>
          </a:p>
        </p:txBody>
      </p:sp>
      <p:sp>
        <p:nvSpPr>
          <p:cNvPr id="4" name="TextBox 3">
            <a:extLst>
              <a:ext uri="{FF2B5EF4-FFF2-40B4-BE49-F238E27FC236}">
                <a16:creationId xmlns:a16="http://schemas.microsoft.com/office/drawing/2014/main" id="{1CB9BCBD-4FE8-4782-A4C8-FD78E1710695}"/>
              </a:ext>
            </a:extLst>
          </p:cNvPr>
          <p:cNvSpPr txBox="1"/>
          <p:nvPr/>
        </p:nvSpPr>
        <p:spPr>
          <a:xfrm>
            <a:off x="427175" y="1727794"/>
            <a:ext cx="11525122" cy="5132174"/>
          </a:xfrm>
          <a:prstGeom prst="rect">
            <a:avLst/>
          </a:prstGeom>
          <a:noFill/>
        </p:spPr>
        <p:txBody>
          <a:bodyPr wrap="square" rtlCol="1">
            <a:spAutoFit/>
          </a:bodyPr>
          <a:lstStyle/>
          <a:p>
            <a:pPr marL="514350" indent="-514350" algn="just" rtl="1">
              <a:lnSpc>
                <a:spcPct val="150000"/>
              </a:lnSpc>
              <a:buFont typeface="+mj-lt"/>
              <a:buAutoNum type="arabicPeriod"/>
            </a:pPr>
            <a:r>
              <a:rPr lang="he-IL" sz="2000" b="1" dirty="0">
                <a:latin typeface="David" panose="020E0502060401010101" pitchFamily="34" charset="-79"/>
                <a:cs typeface="David" panose="020E0502060401010101" pitchFamily="34" charset="-79"/>
              </a:rPr>
              <a:t>אוטונומיה של קטינים</a:t>
            </a:r>
            <a:r>
              <a:rPr lang="he-IL" sz="2000" dirty="0">
                <a:latin typeface="David" panose="020E0502060401010101" pitchFamily="34" charset="-79"/>
                <a:cs typeface="David" panose="020E0502060401010101" pitchFamily="34" charset="-79"/>
              </a:rPr>
              <a:t>: לקטינים (מבוגרים באופן יחסי) עשויה להיות אוטונומיה בקבלת חיסון (</a:t>
            </a:r>
            <a:r>
              <a:rPr lang="he-IL" sz="2000" b="1" dirty="0">
                <a:latin typeface="David" panose="020E0502060401010101" pitchFamily="34" charset="-79"/>
                <a:cs typeface="David" panose="020E0502060401010101" pitchFamily="34" charset="-79"/>
              </a:rPr>
              <a:t>פלונית נ' פלוני)</a:t>
            </a:r>
            <a:r>
              <a:rPr lang="he-IL" sz="2000" dirty="0">
                <a:latin typeface="David" panose="020E0502060401010101" pitchFamily="34" charset="-79"/>
                <a:cs typeface="David" panose="020E0502060401010101" pitchFamily="34" charset="-79"/>
              </a:rPr>
              <a:t>; למה רק כאשר יש סכסוך בין ההורים (ואולי בהתאם לחוק לגילוי נגיף איידס לקטינים)?</a:t>
            </a:r>
          </a:p>
          <a:p>
            <a:pPr marL="514350" indent="-514350" algn="just" rtl="1">
              <a:lnSpc>
                <a:spcPct val="150000"/>
              </a:lnSpc>
              <a:buFont typeface="+mj-lt"/>
              <a:buAutoNum type="arabicPeriod"/>
            </a:pPr>
            <a:r>
              <a:rPr lang="he-IL" sz="2000" b="1" dirty="0">
                <a:latin typeface="David" panose="020E0502060401010101" pitchFamily="34" charset="-79"/>
                <a:cs typeface="David" panose="020E0502060401010101" pitchFamily="34" charset="-79"/>
              </a:rPr>
              <a:t>אוטונומיה של </a:t>
            </a:r>
            <a:r>
              <a:rPr lang="he-IL" sz="2000" b="1" dirty="0" err="1">
                <a:latin typeface="David" panose="020E0502060401010101" pitchFamily="34" charset="-79"/>
                <a:cs typeface="David" panose="020E0502060401010101" pitchFamily="34" charset="-79"/>
              </a:rPr>
              <a:t>תשושי</a:t>
            </a:r>
            <a:r>
              <a:rPr lang="he-IL" sz="2000" b="1" dirty="0">
                <a:latin typeface="David" panose="020E0502060401010101" pitchFamily="34" charset="-79"/>
                <a:cs typeface="David" panose="020E0502060401010101" pitchFamily="34" charset="-79"/>
              </a:rPr>
              <a:t> נפש</a:t>
            </a:r>
            <a:r>
              <a:rPr lang="he-IL" sz="2000" dirty="0">
                <a:latin typeface="David" panose="020E0502060401010101" pitchFamily="34" charset="-79"/>
                <a:cs typeface="David" panose="020E0502060401010101" pitchFamily="34" charset="-79"/>
              </a:rPr>
              <a:t>: דעת יחיד (השופט כבוב) – אין אוטונומיה </a:t>
            </a:r>
            <a:r>
              <a:rPr lang="he-IL" sz="2000" dirty="0" err="1">
                <a:latin typeface="David" panose="020E0502060401010101" pitchFamily="34" charset="-79"/>
                <a:cs typeface="David" panose="020E0502060401010101" pitchFamily="34" charset="-79"/>
              </a:rPr>
              <a:t>לתשושי</a:t>
            </a:r>
            <a:r>
              <a:rPr lang="he-IL" sz="2000" dirty="0">
                <a:latin typeface="David" panose="020E0502060401010101" pitchFamily="34" charset="-79"/>
                <a:cs typeface="David" panose="020E0502060401010101" pitchFamily="34" charset="-79"/>
              </a:rPr>
              <a:t> נפש (רציו: בניסויים קופ"ח פועלת כרשות, ולא כעוסק, ולכן אין ייצוגית) </a:t>
            </a:r>
            <a:r>
              <a:rPr lang="he-IL" sz="2000" b="1" dirty="0">
                <a:latin typeface="David" panose="020E0502060401010101" pitchFamily="34" charset="-79"/>
                <a:cs typeface="David" panose="020E0502060401010101" pitchFamily="34" charset="-79"/>
              </a:rPr>
              <a:t>(שמול</a:t>
            </a:r>
            <a:r>
              <a:rPr lang="he-IL" sz="2000" dirty="0">
                <a:latin typeface="David" panose="020E0502060401010101" pitchFamily="34" charset="-79"/>
                <a:cs typeface="David" panose="020E0502060401010101" pitchFamily="34" charset="-79"/>
              </a:rPr>
              <a:t>)</a:t>
            </a:r>
            <a:r>
              <a:rPr lang="he-IL" sz="2000" b="1" dirty="0">
                <a:latin typeface="David" panose="020E0502060401010101" pitchFamily="34" charset="-79"/>
                <a:cs typeface="David" panose="020E0502060401010101" pitchFamily="34" charset="-79"/>
              </a:rPr>
              <a:t>. </a:t>
            </a:r>
            <a:r>
              <a:rPr lang="he-IL" sz="2000" b="1" u="sng" dirty="0">
                <a:latin typeface="David" panose="020E0502060401010101" pitchFamily="34" charset="-79"/>
                <a:cs typeface="David" panose="020E0502060401010101" pitchFamily="34" charset="-79"/>
              </a:rPr>
              <a:t>ומה עם הרתעה? ומה השלכות הרוחב?</a:t>
            </a:r>
            <a:endParaRPr lang="he-IL" sz="2000" b="1" dirty="0">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a:pPr>
            <a:r>
              <a:rPr lang="he-IL" sz="2000" b="1" dirty="0">
                <a:latin typeface="David" panose="020E0502060401010101" pitchFamily="34" charset="-79"/>
                <a:cs typeface="David" panose="020E0502060401010101" pitchFamily="34" charset="-79"/>
              </a:rPr>
              <a:t>מהות האוטונומיה</a:t>
            </a:r>
            <a:r>
              <a:rPr lang="he-IL" sz="2000" dirty="0">
                <a:latin typeface="David" panose="020E0502060401010101" pitchFamily="34" charset="-79"/>
                <a:cs typeface="David" panose="020E0502060401010101" pitchFamily="34" charset="-79"/>
              </a:rPr>
              <a:t>: אין די ברגשות סובייקטיביים – כשאישה הסכימה להסרת נגע מהמצח, הסרת נגע נוסף מהראש אינה בליבת האוטונומיה (</a:t>
            </a:r>
            <a:r>
              <a:rPr lang="he-IL" sz="2000" b="1" dirty="0">
                <a:latin typeface="David" panose="020E0502060401010101" pitchFamily="34" charset="-79"/>
                <a:cs typeface="David" panose="020E0502060401010101" pitchFamily="34" charset="-79"/>
              </a:rPr>
              <a:t>פלוני נ' מדינת ישראל)</a:t>
            </a:r>
            <a:r>
              <a:rPr lang="he-IL" sz="2000" dirty="0">
                <a:latin typeface="David" panose="020E0502060401010101" pitchFamily="34" charset="-79"/>
                <a:cs typeface="David" panose="020E0502060401010101" pitchFamily="34" charset="-79"/>
              </a:rPr>
              <a:t>; האם ליבת האוטונומיה היא "כשיתחשק לי"?</a:t>
            </a:r>
          </a:p>
          <a:p>
            <a:pPr marL="514350" indent="-514350" algn="just" rtl="1">
              <a:lnSpc>
                <a:spcPct val="150000"/>
              </a:lnSpc>
              <a:buFont typeface="+mj-lt"/>
              <a:buAutoNum type="arabicPeriod"/>
            </a:pPr>
            <a:r>
              <a:rPr lang="he-IL" sz="2000" b="1" dirty="0">
                <a:latin typeface="David" panose="020E0502060401010101" pitchFamily="34" charset="-79"/>
                <a:cs typeface="David" panose="020E0502060401010101" pitchFamily="34" charset="-79"/>
              </a:rPr>
              <a:t>אין אוטונומיה קניינית</a:t>
            </a:r>
            <a:r>
              <a:rPr lang="he-IL" sz="2000" dirty="0">
                <a:latin typeface="David" panose="020E0502060401010101" pitchFamily="34" charset="-79"/>
                <a:cs typeface="David" panose="020E0502060401010101" pitchFamily="34" charset="-79"/>
              </a:rPr>
              <a:t> אלא רק על הגוף (</a:t>
            </a:r>
            <a:r>
              <a:rPr lang="he-IL" sz="2000" b="1" dirty="0">
                <a:latin typeface="David" panose="020E0502060401010101" pitchFamily="34" charset="-79"/>
                <a:cs typeface="David" panose="020E0502060401010101" pitchFamily="34" charset="-79"/>
              </a:rPr>
              <a:t>דוידוביץ)</a:t>
            </a:r>
            <a:endParaRPr lang="he-IL" sz="2000" dirty="0">
              <a:latin typeface="David" panose="020E0502060401010101" pitchFamily="34" charset="-79"/>
              <a:cs typeface="David" panose="020E0502060401010101" pitchFamily="34" charset="-79"/>
            </a:endParaRPr>
          </a:p>
          <a:p>
            <a:pPr marL="514350" indent="-514350" algn="just" rtl="1">
              <a:lnSpc>
                <a:spcPct val="150000"/>
              </a:lnSpc>
              <a:buFont typeface="+mj-lt"/>
              <a:buAutoNum type="arabicPeriod"/>
            </a:pPr>
            <a:r>
              <a:rPr lang="he-IL" sz="2000" dirty="0">
                <a:latin typeface="David" panose="020E0502060401010101" pitchFamily="34" charset="-79"/>
                <a:cs typeface="David" panose="020E0502060401010101" pitchFamily="34" charset="-79"/>
              </a:rPr>
              <a:t>פיצוי בגין אוטונומיה בלבד בשל היעדר הסבר על </a:t>
            </a:r>
            <a:r>
              <a:rPr lang="en-US" sz="2000" dirty="0">
                <a:latin typeface="David" panose="020E0502060401010101" pitchFamily="34" charset="-79"/>
                <a:cs typeface="David" panose="020E0502060401010101" pitchFamily="34" charset="-79"/>
              </a:rPr>
              <a:t>PGD</a:t>
            </a:r>
            <a:r>
              <a:rPr lang="he-IL" sz="2000" dirty="0">
                <a:latin typeface="David" panose="020E0502060401010101" pitchFamily="34" charset="-79"/>
                <a:cs typeface="David" panose="020E0502060401010101" pitchFamily="34" charset="-79"/>
              </a:rPr>
              <a:t> (</a:t>
            </a:r>
            <a:r>
              <a:rPr lang="he-IL" sz="2000" b="1" dirty="0">
                <a:latin typeface="David" panose="020E0502060401010101" pitchFamily="34" charset="-79"/>
                <a:cs typeface="David" panose="020E0502060401010101" pitchFamily="34" charset="-79"/>
              </a:rPr>
              <a:t>פלונית נ' מדינת ישראל</a:t>
            </a:r>
            <a:r>
              <a:rPr lang="he-IL" sz="2000" dirty="0">
                <a:latin typeface="David" panose="020E0502060401010101" pitchFamily="34" charset="-79"/>
                <a:cs typeface="David" panose="020E0502060401010101" pitchFamily="34" charset="-79"/>
              </a:rPr>
              <a:t>): </a:t>
            </a:r>
            <a:r>
              <a:rPr lang="he-IL" sz="2000" u="sng" dirty="0">
                <a:latin typeface="David" panose="020E0502060401010101" pitchFamily="34" charset="-79"/>
                <a:cs typeface="David" panose="020E0502060401010101" pitchFamily="34" charset="-79"/>
              </a:rPr>
              <a:t>בעיות</a:t>
            </a:r>
            <a:r>
              <a:rPr lang="he-IL" sz="2000" dirty="0">
                <a:latin typeface="David" panose="020E0502060401010101" pitchFamily="34" charset="-79"/>
                <a:cs typeface="David" panose="020E0502060401010101" pitchFamily="34" charset="-79"/>
              </a:rPr>
              <a:t>: (א) הסתמכות על </a:t>
            </a:r>
            <a:r>
              <a:rPr lang="he-IL" sz="2000" b="1" u="sng" dirty="0">
                <a:latin typeface="David" panose="020E0502060401010101" pitchFamily="34" charset="-79"/>
                <a:cs typeface="David" panose="020E0502060401010101" pitchFamily="34" charset="-79"/>
              </a:rPr>
              <a:t>דעת יחיד</a:t>
            </a:r>
            <a:r>
              <a:rPr lang="he-IL" sz="2000" dirty="0">
                <a:latin typeface="David" panose="020E0502060401010101" pitchFamily="34" charset="-79"/>
                <a:cs typeface="David" panose="020E0502060401010101" pitchFamily="34" charset="-79"/>
              </a:rPr>
              <a:t> של השופט עמית ב</a:t>
            </a:r>
            <a:r>
              <a:rPr lang="he-IL" sz="2000" b="1" dirty="0">
                <a:latin typeface="David" panose="020E0502060401010101" pitchFamily="34" charset="-79"/>
                <a:cs typeface="David" panose="020E0502060401010101" pitchFamily="34" charset="-79"/>
              </a:rPr>
              <a:t>איבי</a:t>
            </a:r>
            <a:r>
              <a:rPr lang="he-IL" sz="2000" dirty="0">
                <a:latin typeface="David" panose="020E0502060401010101" pitchFamily="34" charset="-79"/>
                <a:cs typeface="David" panose="020E0502060401010101" pitchFamily="34" charset="-79"/>
              </a:rPr>
              <a:t> לפיה אין נזק ראייתי מובנה בהסכמה מדעת;  לדעה אחרת – </a:t>
            </a:r>
            <a:r>
              <a:rPr lang="he-IL" sz="2000" b="1" dirty="0">
                <a:latin typeface="David" panose="020E0502060401010101" pitchFamily="34" charset="-79"/>
                <a:cs typeface="David" panose="020E0502060401010101" pitchFamily="34" charset="-79"/>
              </a:rPr>
              <a:t>פלונית נ' בן שושן</a:t>
            </a:r>
            <a:r>
              <a:rPr lang="he-IL" sz="2000" dirty="0">
                <a:latin typeface="David" panose="020E0502060401010101" pitchFamily="34" charset="-79"/>
                <a:cs typeface="David" panose="020E0502060401010101" pitchFamily="34" charset="-79"/>
              </a:rPr>
              <a:t>; (ב) אי מתן משקל לחזקה העובדתית ב</a:t>
            </a:r>
            <a:r>
              <a:rPr lang="he-IL" sz="2000" b="1" dirty="0">
                <a:latin typeface="David" panose="020E0502060401010101" pitchFamily="34" charset="-79"/>
                <a:cs typeface="David" panose="020E0502060401010101" pitchFamily="34" charset="-79"/>
              </a:rPr>
              <a:t>המר</a:t>
            </a:r>
            <a:r>
              <a:rPr lang="he-IL" sz="2000" dirty="0">
                <a:latin typeface="David" panose="020E0502060401010101" pitchFamily="34" charset="-79"/>
                <a:cs typeface="David" panose="020E0502060401010101" pitchFamily="34" charset="-79"/>
              </a:rPr>
              <a:t>. אם בהריון מניחים שהייתה מפילה, האם בטיפולי פוריות (וללא צורך בהיתר מוועדה) לא נכון </a:t>
            </a:r>
            <a:r>
              <a:rPr lang="he-IL" sz="2000" dirty="0" err="1">
                <a:latin typeface="David" panose="020E0502060401010101" pitchFamily="34" charset="-79"/>
                <a:cs typeface="David" panose="020E0502060401010101" pitchFamily="34" charset="-79"/>
              </a:rPr>
              <a:t>מק"ו</a:t>
            </a:r>
            <a:r>
              <a:rPr lang="he-IL" sz="2000" dirty="0">
                <a:latin typeface="David" panose="020E0502060401010101" pitchFamily="34" charset="-79"/>
                <a:cs typeface="David" panose="020E0502060401010101" pitchFamily="34" charset="-79"/>
              </a:rPr>
              <a:t>?</a:t>
            </a:r>
          </a:p>
        </p:txBody>
      </p:sp>
    </p:spTree>
    <p:extLst>
      <p:ext uri="{BB962C8B-B14F-4D97-AF65-F5344CB8AC3E}">
        <p14:creationId xmlns:p14="http://schemas.microsoft.com/office/powerpoint/2010/main" val="211996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798114"/>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0141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פרוצדורה</a:t>
            </a:r>
          </a:p>
        </p:txBody>
      </p:sp>
      <p:sp>
        <p:nvSpPr>
          <p:cNvPr id="4" name="TextBox 3">
            <a:extLst>
              <a:ext uri="{FF2B5EF4-FFF2-40B4-BE49-F238E27FC236}">
                <a16:creationId xmlns:a16="http://schemas.microsoft.com/office/drawing/2014/main" id="{1CB9BCBD-4FE8-4782-A4C8-FD78E1710695}"/>
              </a:ext>
            </a:extLst>
          </p:cNvPr>
          <p:cNvSpPr txBox="1"/>
          <p:nvPr/>
        </p:nvSpPr>
        <p:spPr>
          <a:xfrm>
            <a:off x="401538" y="1536293"/>
            <a:ext cx="11604902" cy="4762842"/>
          </a:xfrm>
          <a:prstGeom prst="rect">
            <a:avLst/>
          </a:prstGeom>
          <a:noFill/>
        </p:spPr>
        <p:txBody>
          <a:bodyPr wrap="square" rtlCol="1">
            <a:spAutoFit/>
          </a:bodyPr>
          <a:lstStyle/>
          <a:p>
            <a:pPr marL="514350" indent="-514350" algn="just" rtl="1">
              <a:lnSpc>
                <a:spcPct val="150000"/>
              </a:lnSpc>
              <a:buAutoNum type="arabicPeriod"/>
            </a:pPr>
            <a:r>
              <a:rPr lang="he-IL" sz="2400" dirty="0">
                <a:solidFill>
                  <a:srgbClr val="FF0000"/>
                </a:solidFill>
                <a:effectLst/>
                <a:ea typeface="Calibri" panose="020F0502020204030204" pitchFamily="34" charset="0"/>
                <a:cs typeface="David" panose="020E0502060401010101" pitchFamily="34" charset="-79"/>
              </a:rPr>
              <a:t>פסק הדין </a:t>
            </a:r>
            <a:r>
              <a:rPr lang="he-IL" sz="2400" u="sng" dirty="0">
                <a:solidFill>
                  <a:srgbClr val="FF0000"/>
                </a:solidFill>
                <a:effectLst/>
                <a:ea typeface="Calibri" panose="020F0502020204030204" pitchFamily="34" charset="0"/>
                <a:cs typeface="David" panose="020E0502060401010101" pitchFamily="34" charset="-79"/>
              </a:rPr>
              <a:t>הפרקטי</a:t>
            </a:r>
            <a:r>
              <a:rPr lang="he-IL" sz="2400" dirty="0">
                <a:solidFill>
                  <a:srgbClr val="FF0000"/>
                </a:solidFill>
                <a:effectLst/>
                <a:ea typeface="Calibri" panose="020F0502020204030204" pitchFamily="34" charset="0"/>
                <a:cs typeface="David" panose="020E0502060401010101" pitchFamily="34" charset="-79"/>
              </a:rPr>
              <a:t> של השנה</a:t>
            </a:r>
            <a:r>
              <a:rPr lang="he-IL" sz="2400" dirty="0">
                <a:ea typeface="Calibri" panose="020F0502020204030204" pitchFamily="34" charset="0"/>
                <a:cs typeface="David" panose="020E0502060401010101" pitchFamily="34" charset="-79"/>
              </a:rPr>
              <a:t>: </a:t>
            </a:r>
            <a:r>
              <a:rPr lang="he-IL" sz="2400" dirty="0">
                <a:ea typeface="Times New Roman" panose="02020603050405020304" pitchFamily="18" charset="0"/>
                <a:cs typeface="David" panose="020E0502060401010101" pitchFamily="34" charset="-79"/>
              </a:rPr>
              <a:t>רע"א 7143/21 </a:t>
            </a:r>
            <a:r>
              <a:rPr lang="he-IL" sz="2400" b="1" dirty="0" err="1">
                <a:ea typeface="Times New Roman" panose="02020603050405020304" pitchFamily="18" charset="0"/>
                <a:cs typeface="David" panose="020E0502060401010101" pitchFamily="34" charset="-79"/>
              </a:rPr>
              <a:t>בוריסי</a:t>
            </a:r>
            <a:r>
              <a:rPr lang="he-IL" sz="2400" b="1" dirty="0">
                <a:ea typeface="Times New Roman" panose="02020603050405020304" pitchFamily="18" charset="0"/>
                <a:cs typeface="David" panose="020E0502060401010101" pitchFamily="34" charset="-79"/>
              </a:rPr>
              <a:t> נ' </a:t>
            </a:r>
            <a:r>
              <a:rPr lang="he-IL" sz="2400" b="1" dirty="0" err="1">
                <a:ea typeface="Times New Roman" panose="02020603050405020304" pitchFamily="18" charset="0"/>
                <a:cs typeface="David" panose="020E0502060401010101" pitchFamily="34" charset="-79"/>
              </a:rPr>
              <a:t>קרטין</a:t>
            </a:r>
            <a:r>
              <a:rPr lang="he-IL" sz="2400" dirty="0">
                <a:ea typeface="Times New Roman" panose="02020603050405020304" pitchFamily="18" charset="0"/>
                <a:cs typeface="David" panose="020E0502060401010101" pitchFamily="34" charset="-79"/>
              </a:rPr>
              <a:t> (נבו 4.12.2022)</a:t>
            </a:r>
            <a:endParaRPr lang="he-IL" sz="2400" dirty="0">
              <a:effectLst/>
              <a:ea typeface="Calibri" panose="020F0502020204030204" pitchFamily="34" charset="0"/>
              <a:cs typeface="David" panose="020E0502060401010101" pitchFamily="34" charset="-79"/>
            </a:endParaRPr>
          </a:p>
          <a:p>
            <a:pPr marL="971550" lvl="1" indent="-514350" algn="just" rtl="1">
              <a:lnSpc>
                <a:spcPct val="150000"/>
              </a:lnSpc>
              <a:buFont typeface="+mj-cs"/>
              <a:buAutoNum type="hebrew2Minus"/>
            </a:pPr>
            <a:r>
              <a:rPr lang="he-IL" sz="2000" dirty="0">
                <a:cs typeface="David" panose="020E0502060401010101" pitchFamily="34" charset="-79"/>
              </a:rPr>
              <a:t>רקע: </a:t>
            </a:r>
            <a:r>
              <a:rPr lang="he-IL" sz="2000" b="1" dirty="0">
                <a:cs typeface="David" panose="020E0502060401010101" pitchFamily="34" charset="-79"/>
              </a:rPr>
              <a:t>כללית נ' משה</a:t>
            </a:r>
            <a:r>
              <a:rPr lang="he-IL" sz="2000" dirty="0">
                <a:cs typeface="David" panose="020E0502060401010101" pitchFamily="34" charset="-79"/>
              </a:rPr>
              <a:t>; חזקה בגין אי הבאת עד שבשליטת בעל דין</a:t>
            </a:r>
            <a:endParaRPr lang="he-IL" sz="2000" b="1" dirty="0">
              <a:cs typeface="David" panose="020E0502060401010101" pitchFamily="34" charset="-79"/>
            </a:endParaRPr>
          </a:p>
          <a:p>
            <a:pPr marL="971550" lvl="1" indent="-514350" algn="just" rtl="1">
              <a:lnSpc>
                <a:spcPct val="150000"/>
              </a:lnSpc>
              <a:buFont typeface="+mj-cs"/>
              <a:buAutoNum type="hebrew2Minus"/>
            </a:pPr>
            <a:r>
              <a:rPr lang="he-IL" sz="2000" dirty="0">
                <a:cs typeface="David" panose="020E0502060401010101" pitchFamily="34" charset="-79"/>
              </a:rPr>
              <a:t>השאלה: מה הדין כאשר נתבע נמנע מהבאת עדים או ראיות (חבות; </a:t>
            </a:r>
            <a:r>
              <a:rPr lang="he-IL" sz="2000" dirty="0" err="1">
                <a:cs typeface="David" panose="020E0502060401010101" pitchFamily="34" charset="-79"/>
              </a:rPr>
              <a:t>ר"ר</a:t>
            </a:r>
            <a:r>
              <a:rPr lang="he-IL" sz="2000" dirty="0">
                <a:cs typeface="David" panose="020E0502060401010101" pitchFamily="34" charset="-79"/>
              </a:rPr>
              <a:t>)?</a:t>
            </a:r>
          </a:p>
          <a:p>
            <a:pPr marL="971550" lvl="1" indent="-514350" algn="r" rtl="1">
              <a:lnSpc>
                <a:spcPct val="150000"/>
              </a:lnSpc>
              <a:buFont typeface="+mj-cs"/>
              <a:buAutoNum type="hebrew2Minus"/>
            </a:pPr>
            <a:r>
              <a:rPr lang="he-IL" sz="2000" dirty="0">
                <a:cs typeface="David" panose="020E0502060401010101" pitchFamily="34" charset="-79"/>
              </a:rPr>
              <a:t>הקושי: האם לזמן עדים/מומחים ולחקור בחקירה ראשית? פיקוח נפש....</a:t>
            </a:r>
          </a:p>
          <a:p>
            <a:pPr marL="971550" lvl="1" indent="-514350" algn="r" rtl="1">
              <a:lnSpc>
                <a:spcPct val="150000"/>
              </a:lnSpc>
              <a:buFont typeface="+mj-cs"/>
              <a:buAutoNum type="hebrew2Minus"/>
            </a:pPr>
            <a:r>
              <a:rPr lang="he-IL" sz="2000" b="1" dirty="0">
                <a:cs typeface="David" panose="020E0502060401010101" pitchFamily="34" charset="-79"/>
              </a:rPr>
              <a:t>הפתרון:</a:t>
            </a:r>
          </a:p>
          <a:p>
            <a:pPr marL="1428750" lvl="2" indent="-514350" algn="r" rtl="1">
              <a:lnSpc>
                <a:spcPct val="150000"/>
              </a:lnSpc>
              <a:buFont typeface="+mj-lt"/>
              <a:buAutoNum type="arabicParenR"/>
            </a:pPr>
            <a:r>
              <a:rPr lang="he-IL" sz="2000" b="1" u="sng" dirty="0">
                <a:cs typeface="David" panose="020E0502060401010101" pitchFamily="34" charset="-79"/>
              </a:rPr>
              <a:t>סוג החקירה</a:t>
            </a:r>
            <a:r>
              <a:rPr lang="he-IL" sz="2000" dirty="0">
                <a:cs typeface="David" panose="020E0502060401010101" pitchFamily="34" charset="-79"/>
              </a:rPr>
              <a:t> – חקירה </a:t>
            </a:r>
            <a:r>
              <a:rPr lang="he-IL" sz="2000" u="sng" dirty="0">
                <a:cs typeface="David" panose="020E0502060401010101" pitchFamily="34" charset="-79"/>
              </a:rPr>
              <a:t>נגדית</a:t>
            </a:r>
            <a:r>
              <a:rPr lang="he-IL" sz="2000" dirty="0">
                <a:cs typeface="David" panose="020E0502060401010101" pitchFamily="34" charset="-79"/>
              </a:rPr>
              <a:t> של עד המזוהה עם בעל הדין שנמנע מהבאתו (דעת מיעוט – רק בעל הדין עצמו)</a:t>
            </a:r>
          </a:p>
          <a:p>
            <a:pPr marL="1428750" lvl="2" indent="-514350" algn="r" rtl="1">
              <a:lnSpc>
                <a:spcPct val="150000"/>
              </a:lnSpc>
              <a:buFont typeface="+mj-lt"/>
              <a:buAutoNum type="arabicParenR"/>
            </a:pPr>
            <a:r>
              <a:rPr lang="he-IL" sz="2000" b="1" u="sng" dirty="0">
                <a:cs typeface="David" panose="020E0502060401010101" pitchFamily="34" charset="-79"/>
              </a:rPr>
              <a:t>חקירה "חוזרת"</a:t>
            </a:r>
            <a:r>
              <a:rPr lang="he-IL" sz="2000" dirty="0">
                <a:cs typeface="David" panose="020E0502060401010101" pitchFamily="34" charset="-79"/>
              </a:rPr>
              <a:t> – בעל הדין שנמנע יחקור לפי </a:t>
            </a:r>
            <a:r>
              <a:rPr lang="he-IL" sz="2000" u="sng" dirty="0" err="1">
                <a:cs typeface="David" panose="020E0502060401010101" pitchFamily="34" charset="-79"/>
              </a:rPr>
              <a:t>שק"ד</a:t>
            </a:r>
            <a:r>
              <a:rPr lang="he-IL" sz="2000" u="sng" dirty="0">
                <a:cs typeface="David" panose="020E0502060401010101" pitchFamily="34" charset="-79"/>
              </a:rPr>
              <a:t> בית משפט</a:t>
            </a:r>
            <a:r>
              <a:rPr lang="he-IL" sz="2000" dirty="0">
                <a:cs typeface="David" panose="020E0502060401010101" pitchFamily="34" charset="-79"/>
              </a:rPr>
              <a:t> (דעת מיעוט – חקירה חוזרת בלבד).</a:t>
            </a:r>
          </a:p>
          <a:p>
            <a:pPr marL="971550" lvl="1" indent="-514350" algn="r" rtl="1">
              <a:lnSpc>
                <a:spcPct val="150000"/>
              </a:lnSpc>
              <a:buFont typeface="+mj-lt"/>
              <a:buAutoNum type="hebrew2Minus"/>
            </a:pPr>
            <a:r>
              <a:rPr lang="he-IL" sz="2000" dirty="0">
                <a:cs typeface="David" panose="020E0502060401010101" pitchFamily="34" charset="-79"/>
              </a:rPr>
              <a:t>וחשוב (אך פחות מעניין) – דעת רוב: המועד להגשת ערעור ממועד ההחלטה, גם אם התמליל התקבל באיחור.</a:t>
            </a:r>
          </a:p>
          <a:p>
            <a:pPr marL="514350" indent="-514350" algn="r" rtl="1">
              <a:lnSpc>
                <a:spcPct val="150000"/>
              </a:lnSpc>
              <a:buFont typeface="+mj-lt"/>
              <a:buAutoNum type="arabicPeriod"/>
            </a:pPr>
            <a:r>
              <a:rPr lang="he-IL" sz="2000" b="1" dirty="0">
                <a:cs typeface="David" panose="020E0502060401010101" pitchFamily="34" charset="-79"/>
              </a:rPr>
              <a:t>צורך בהבאת עדים</a:t>
            </a:r>
            <a:r>
              <a:rPr lang="he-IL" sz="2000" dirty="0">
                <a:cs typeface="David" panose="020E0502060401010101" pitchFamily="34" charset="-79"/>
              </a:rPr>
              <a:t>: </a:t>
            </a:r>
            <a:r>
              <a:rPr lang="he-IL" sz="2000" b="1" dirty="0">
                <a:cs typeface="David" panose="020E0502060401010101" pitchFamily="34" charset="-79"/>
              </a:rPr>
              <a:t>טרם</a:t>
            </a:r>
            <a:r>
              <a:rPr lang="he-IL" sz="2000" dirty="0">
                <a:cs typeface="David" panose="020E0502060401010101" pitchFamily="34" charset="-79"/>
              </a:rPr>
              <a:t>; </a:t>
            </a:r>
            <a:r>
              <a:rPr lang="he-IL" sz="2000" b="1" dirty="0" err="1">
                <a:cs typeface="David" panose="020E0502060401010101" pitchFamily="34" charset="-79"/>
              </a:rPr>
              <a:t>אלמקאסד</a:t>
            </a:r>
            <a:r>
              <a:rPr lang="he-IL" sz="2000" dirty="0">
                <a:cs typeface="David" panose="020E0502060401010101" pitchFamily="34" charset="-79"/>
              </a:rPr>
              <a:t> – על הנתבע להביא כעד לא רק את מבצע הפרוצדורה הרפואית, אלא גם את </a:t>
            </a:r>
            <a:r>
              <a:rPr lang="he-IL" sz="2000" b="1" dirty="0">
                <a:cs typeface="David" panose="020E0502060401010101" pitchFamily="34" charset="-79"/>
              </a:rPr>
              <a:t>נותן ההסברים</a:t>
            </a:r>
            <a:r>
              <a:rPr lang="he-IL" sz="2000" dirty="0">
                <a:cs typeface="David" panose="020E0502060401010101" pitchFamily="34" charset="-79"/>
              </a:rPr>
              <a:t> (הסכמה מדעת); יש להקפיד על הסברים מלאים כולל בדבר </a:t>
            </a:r>
            <a:r>
              <a:rPr lang="he-IL" sz="2000" u="sng" dirty="0">
                <a:cs typeface="David" panose="020E0502060401010101" pitchFamily="34" charset="-79"/>
              </a:rPr>
              <a:t>החוסר</a:t>
            </a:r>
            <a:r>
              <a:rPr lang="he-IL" sz="2000" dirty="0">
                <a:cs typeface="David" panose="020E0502060401010101" pitchFamily="34" charset="-79"/>
              </a:rPr>
              <a:t> של המטפל (מטפל ללא רישיון ישראלי). </a:t>
            </a:r>
            <a:endParaRPr lang="he-IL" sz="2000" b="1" dirty="0">
              <a:cs typeface="David" panose="020E0502060401010101" pitchFamily="34" charset="-79"/>
            </a:endParaRPr>
          </a:p>
        </p:txBody>
      </p:sp>
    </p:spTree>
    <p:extLst>
      <p:ext uri="{BB962C8B-B14F-4D97-AF65-F5344CB8AC3E}">
        <p14:creationId xmlns:p14="http://schemas.microsoft.com/office/powerpoint/2010/main" val="229724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6278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a:t>
            </a:r>
            <a:r>
              <a:rPr lang="he-IL" sz="4800" b="1" dirty="0" err="1">
                <a:latin typeface="David" panose="020E0502060401010101" pitchFamily="34" charset="-79"/>
                <a:cs typeface="David" panose="020E0502060401010101" pitchFamily="34" charset="-79"/>
              </a:rPr>
              <a:t>פלת"ד</a:t>
            </a:r>
            <a:endParaRPr lang="he-IL" sz="4800" b="1" dirty="0">
              <a:latin typeface="David" panose="020E0502060401010101" pitchFamily="34" charset="-79"/>
              <a:cs typeface="David" panose="020E0502060401010101" pitchFamily="34" charset="-79"/>
            </a:endParaRPr>
          </a:p>
        </p:txBody>
      </p:sp>
      <p:sp>
        <p:nvSpPr>
          <p:cNvPr id="4" name="TextBox 3">
            <a:extLst>
              <a:ext uri="{FF2B5EF4-FFF2-40B4-BE49-F238E27FC236}">
                <a16:creationId xmlns:a16="http://schemas.microsoft.com/office/drawing/2014/main" id="{1CB9BCBD-4FE8-4782-A4C8-FD78E1710695}"/>
              </a:ext>
            </a:extLst>
          </p:cNvPr>
          <p:cNvSpPr txBox="1"/>
          <p:nvPr/>
        </p:nvSpPr>
        <p:spPr>
          <a:xfrm>
            <a:off x="427175" y="1727794"/>
            <a:ext cx="11525122" cy="5032147"/>
          </a:xfrm>
          <a:prstGeom prst="rect">
            <a:avLst/>
          </a:prstGeom>
          <a:noFill/>
        </p:spPr>
        <p:txBody>
          <a:bodyPr wrap="square" rtlCol="1">
            <a:spAutoFit/>
          </a:bodyPr>
          <a:lstStyle/>
          <a:p>
            <a:pPr marL="514350" indent="-514350" algn="just" rtl="1">
              <a:lnSpc>
                <a:spcPct val="150000"/>
              </a:lnSpc>
              <a:buFont typeface="+mj-lt"/>
              <a:buAutoNum type="arabicPeriod"/>
            </a:pPr>
            <a:r>
              <a:rPr lang="he-IL" sz="2400" b="1" dirty="0">
                <a:latin typeface="David" panose="020E0502060401010101" pitchFamily="34" charset="-79"/>
                <a:cs typeface="David" panose="020E0502060401010101" pitchFamily="34" charset="-79"/>
              </a:rPr>
              <a:t>יחס בין 6א ל-6ב</a:t>
            </a:r>
            <a:r>
              <a:rPr lang="he-IL" sz="2400" dirty="0">
                <a:latin typeface="David" panose="020E0502060401010101" pitchFamily="34" charset="-79"/>
                <a:cs typeface="David" panose="020E0502060401010101" pitchFamily="34" charset="-79"/>
              </a:rPr>
              <a:t>: תביעה שנוהלה לפי 6א </a:t>
            </a:r>
            <a:r>
              <a:rPr lang="he-IL" sz="2400" b="1" u="sng" dirty="0">
                <a:latin typeface="David" panose="020E0502060401010101" pitchFamily="34" charset="-79"/>
                <a:cs typeface="David" panose="020E0502060401010101" pitchFamily="34" charset="-79"/>
              </a:rPr>
              <a:t>עם מומחים</a:t>
            </a:r>
            <a:r>
              <a:rPr lang="he-IL" sz="2400" dirty="0">
                <a:latin typeface="David" panose="020E0502060401010101" pitchFamily="34" charset="-79"/>
                <a:cs typeface="David" panose="020E0502060401010101" pitchFamily="34" charset="-79"/>
              </a:rPr>
              <a:t>, והופסקה ללא </a:t>
            </a:r>
            <a:r>
              <a:rPr lang="he-IL" sz="2400" dirty="0" err="1">
                <a:latin typeface="David" panose="020E0502060401010101" pitchFamily="34" charset="-79"/>
                <a:cs typeface="David" panose="020E0502060401010101" pitchFamily="34" charset="-79"/>
              </a:rPr>
              <a:t>התנייה</a:t>
            </a:r>
            <a:r>
              <a:rPr lang="he-IL" sz="2400" dirty="0">
                <a:latin typeface="David" panose="020E0502060401010101" pitchFamily="34" charset="-79"/>
                <a:cs typeface="David" panose="020E0502060401010101" pitchFamily="34" charset="-79"/>
              </a:rPr>
              <a:t>, אם בינתיים יש הכרעה על פי דין </a:t>
            </a:r>
            <a:r>
              <a:rPr lang="he-IL" sz="2400" b="1" u="sng" dirty="0">
                <a:latin typeface="David" panose="020E0502060401010101" pitchFamily="34" charset="-79"/>
                <a:cs typeface="David" panose="020E0502060401010101" pitchFamily="34" charset="-79"/>
              </a:rPr>
              <a:t>עוברים ל-6ב</a:t>
            </a:r>
            <a:r>
              <a:rPr lang="he-IL" sz="2400" dirty="0">
                <a:latin typeface="David" panose="020E0502060401010101" pitchFamily="34" charset="-79"/>
                <a:cs typeface="David" panose="020E0502060401010101" pitchFamily="34" charset="-79"/>
              </a:rPr>
              <a:t> (</a:t>
            </a:r>
            <a:r>
              <a:rPr lang="he-IL" sz="2400" b="1" dirty="0">
                <a:latin typeface="David" panose="020E0502060401010101" pitchFamily="34" charset="-79"/>
                <a:cs typeface="David" panose="020E0502060401010101" pitchFamily="34" charset="-79"/>
              </a:rPr>
              <a:t>פלונית נ' </a:t>
            </a:r>
            <a:r>
              <a:rPr lang="he-IL" sz="2400" b="1" dirty="0" err="1">
                <a:latin typeface="David" panose="020E0502060401010101" pitchFamily="34" charset="-79"/>
                <a:cs typeface="David" panose="020E0502060401010101" pitchFamily="34" charset="-79"/>
              </a:rPr>
              <a:t>שירביט</a:t>
            </a:r>
            <a:r>
              <a:rPr lang="he-IL" sz="2400" dirty="0">
                <a:latin typeface="David" panose="020E0502060401010101" pitchFamily="34" charset="-79"/>
                <a:cs typeface="David" panose="020E0502060401010101" pitchFamily="34" charset="-79"/>
              </a:rPr>
              <a:t>).</a:t>
            </a:r>
          </a:p>
          <a:p>
            <a:pPr marL="514350" indent="-514350" algn="just" rtl="1">
              <a:lnSpc>
                <a:spcPct val="150000"/>
              </a:lnSpc>
              <a:buFont typeface="+mj-lt"/>
              <a:buAutoNum type="arabicPeriod"/>
            </a:pPr>
            <a:r>
              <a:rPr lang="he-IL" sz="2400" b="1" dirty="0">
                <a:latin typeface="David" panose="020E0502060401010101" pitchFamily="34" charset="-79"/>
                <a:cs typeface="David" panose="020E0502060401010101" pitchFamily="34" charset="-79"/>
              </a:rPr>
              <a:t>רישיון זר</a:t>
            </a:r>
            <a:r>
              <a:rPr lang="he-IL" sz="2400" dirty="0">
                <a:latin typeface="David" panose="020E0502060401010101" pitchFamily="34" charset="-79"/>
                <a:cs typeface="David" panose="020E0502060401010101" pitchFamily="34" charset="-79"/>
              </a:rPr>
              <a:t>: אחריות מבטח (לפי הפוליסה) כלפי מחזיק רישיון זר בישראל שלא כדין – מכוח הטעיה והיעדר גילוי: </a:t>
            </a:r>
            <a:r>
              <a:rPr lang="he-IL" sz="2400" b="1" dirty="0">
                <a:latin typeface="David" panose="020E0502060401010101" pitchFamily="34" charset="-79"/>
                <a:cs typeface="David" panose="020E0502060401010101" pitchFamily="34" charset="-79"/>
              </a:rPr>
              <a:t>הפול נ' פלוני</a:t>
            </a:r>
            <a:endParaRPr lang="he-IL" sz="2400" dirty="0">
              <a:latin typeface="David" panose="020E0502060401010101" pitchFamily="34" charset="-79"/>
              <a:cs typeface="David" panose="020E0502060401010101" pitchFamily="34" charset="-79"/>
            </a:endParaRPr>
          </a:p>
          <a:p>
            <a:pPr marL="971550" lvl="1" indent="-514350" algn="just" rtl="1">
              <a:lnSpc>
                <a:spcPct val="150000"/>
              </a:lnSpc>
              <a:buFont typeface="+mj-cs"/>
              <a:buAutoNum type="hebrew2Minus"/>
            </a:pPr>
            <a:r>
              <a:rPr lang="he-IL" sz="2400" dirty="0">
                <a:latin typeface="David" panose="020E0502060401010101" pitchFamily="34" charset="-79"/>
                <a:cs typeface="David" panose="020E0502060401010101" pitchFamily="34" charset="-79"/>
              </a:rPr>
              <a:t>אם התביעה בגין חוסר יידוע, למה שכ"ט מוגבל לפי </a:t>
            </a:r>
            <a:r>
              <a:rPr lang="he-IL" sz="2400" dirty="0" err="1">
                <a:latin typeface="David" panose="020E0502060401010101" pitchFamily="34" charset="-79"/>
                <a:cs typeface="David" panose="020E0502060401010101" pitchFamily="34" charset="-79"/>
              </a:rPr>
              <a:t>פלת"ד</a:t>
            </a:r>
            <a:r>
              <a:rPr lang="he-IL" sz="2400" dirty="0">
                <a:latin typeface="David" panose="020E0502060401010101" pitchFamily="34" charset="-79"/>
                <a:cs typeface="David" panose="020E0502060401010101" pitchFamily="34" charset="-79"/>
              </a:rPr>
              <a:t>?</a:t>
            </a:r>
          </a:p>
          <a:p>
            <a:pPr marL="971550" lvl="1" indent="-514350" algn="just" rtl="1">
              <a:lnSpc>
                <a:spcPct val="150000"/>
              </a:lnSpc>
              <a:buFont typeface="+mj-cs"/>
              <a:buAutoNum type="hebrew2Minus"/>
            </a:pPr>
            <a:r>
              <a:rPr lang="he-IL" sz="2400" dirty="0">
                <a:latin typeface="David" panose="020E0502060401010101" pitchFamily="34" charset="-79"/>
                <a:cs typeface="David" panose="020E0502060401010101" pitchFamily="34" charset="-79"/>
              </a:rPr>
              <a:t>אם התביעה בגין הטעיה, למה מדובר בתביעת נזק גוף (לצרכי כימות ואגרה) (</a:t>
            </a:r>
            <a:r>
              <a:rPr lang="he-IL" sz="2400" b="1" dirty="0">
                <a:latin typeface="David" panose="020E0502060401010101" pitchFamily="34" charset="-79"/>
                <a:cs typeface="David" panose="020E0502060401010101" pitchFamily="34" charset="-79"/>
              </a:rPr>
              <a:t>פלוני נ' ברקוביץ</a:t>
            </a:r>
            <a:r>
              <a:rPr lang="he-IL" sz="2400" dirty="0">
                <a:latin typeface="David" panose="020E0502060401010101" pitchFamily="34" charset="-79"/>
                <a:cs typeface="David" panose="020E0502060401010101" pitchFamily="34" charset="-79"/>
              </a:rPr>
              <a:t>)?</a:t>
            </a:r>
          </a:p>
          <a:p>
            <a:pPr marL="514350" indent="-514350" algn="just" rtl="1">
              <a:lnSpc>
                <a:spcPct val="150000"/>
              </a:lnSpc>
              <a:buFont typeface="+mj-cs"/>
              <a:buAutoNum type="arabicPeriod"/>
            </a:pPr>
            <a:r>
              <a:rPr lang="he-IL" sz="2400" b="1" dirty="0">
                <a:solidFill>
                  <a:srgbClr val="FF0000"/>
                </a:solidFill>
                <a:latin typeface="David" panose="020E0502060401010101" pitchFamily="34" charset="-79"/>
                <a:cs typeface="David" panose="020E0502060401010101" pitchFamily="34" charset="-79"/>
              </a:rPr>
              <a:t>הטענה המקוממת של השנה</a:t>
            </a:r>
            <a:r>
              <a:rPr lang="he-IL" sz="2400" dirty="0">
                <a:latin typeface="David" panose="020E0502060401010101" pitchFamily="34" charset="-79"/>
                <a:cs typeface="David" panose="020E0502060401010101" pitchFamily="34" charset="-79"/>
              </a:rPr>
              <a:t>: גיבור שהציל פעוט שעף מרכב נוסע – </a:t>
            </a:r>
            <a:r>
              <a:rPr lang="he-IL" sz="2400" b="1" dirty="0">
                <a:latin typeface="David" panose="020E0502060401010101" pitchFamily="34" charset="-79"/>
                <a:cs typeface="David" panose="020E0502060401010101" pitchFamily="34" charset="-79"/>
              </a:rPr>
              <a:t>ביטוח ישיר </a:t>
            </a:r>
            <a:r>
              <a:rPr lang="he-IL" sz="2400" dirty="0">
                <a:latin typeface="David" panose="020E0502060401010101" pitchFamily="34" charset="-79"/>
                <a:cs typeface="David" panose="020E0502060401010101" pitchFamily="34" charset="-79"/>
              </a:rPr>
              <a:t>טענה שפציעתו אינה חלק מתאונת דרכים (</a:t>
            </a:r>
            <a:r>
              <a:rPr lang="he-IL" sz="2400" b="1" dirty="0" err="1">
                <a:latin typeface="David" panose="020E0502060401010101" pitchFamily="34" charset="-79"/>
                <a:cs typeface="David" panose="020E0502060401010101" pitchFamily="34" charset="-79"/>
              </a:rPr>
              <a:t>גולדנקו</a:t>
            </a:r>
            <a:r>
              <a:rPr lang="he-IL" sz="2400" dirty="0">
                <a:latin typeface="David" panose="020E0502060401010101" pitchFamily="34" charset="-79"/>
                <a:cs typeface="David" panose="020E0502060401010101" pitchFamily="34" charset="-79"/>
              </a:rPr>
              <a:t>); לא כל מה שחושבים – אומרים, לא כל מה שאומרים – כותבים, לא כל מה שכותבים – מפרסמים </a:t>
            </a:r>
            <a:r>
              <a:rPr lang="he-IL" sz="2400" u="sng" dirty="0">
                <a:latin typeface="David" panose="020E0502060401010101" pitchFamily="34" charset="-79"/>
                <a:cs typeface="David" panose="020E0502060401010101" pitchFamily="34" charset="-79"/>
              </a:rPr>
              <a:t>ולא כל מה שעולה בדעת – טוענים</a:t>
            </a:r>
            <a:r>
              <a:rPr lang="he-IL" sz="2400" dirty="0">
                <a:latin typeface="David" panose="020E0502060401010101" pitchFamily="34" charset="-79"/>
                <a:cs typeface="David" panose="020E0502060401010101" pitchFamily="34" charset="-79"/>
              </a:rPr>
              <a:t>. </a:t>
            </a:r>
            <a:endParaRPr lang="he-IL" sz="24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55600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23036BC-7430-4E2D-9F2E-985CD495641B}"/>
              </a:ext>
            </a:extLst>
          </p:cNvPr>
          <p:cNvPicPr>
            <a:picLocks noChangeAspect="1"/>
          </p:cNvPicPr>
          <p:nvPr/>
        </p:nvPicPr>
        <p:blipFill>
          <a:blip r:embed="rId2"/>
          <a:stretch>
            <a:fillRect/>
          </a:stretch>
        </p:blipFill>
        <p:spPr>
          <a:xfrm>
            <a:off x="0" y="0"/>
            <a:ext cx="12192000" cy="3887957"/>
          </a:xfrm>
          <a:prstGeom prst="rect">
            <a:avLst/>
          </a:prstGeom>
        </p:spPr>
      </p:pic>
      <p:sp>
        <p:nvSpPr>
          <p:cNvPr id="7" name="TextBox 6">
            <a:extLst>
              <a:ext uri="{FF2B5EF4-FFF2-40B4-BE49-F238E27FC236}">
                <a16:creationId xmlns:a16="http://schemas.microsoft.com/office/drawing/2014/main" id="{B51DB1C0-EDA5-4C5F-BDDF-9519B539015F}"/>
              </a:ext>
            </a:extLst>
          </p:cNvPr>
          <p:cNvSpPr txBox="1"/>
          <p:nvPr/>
        </p:nvSpPr>
        <p:spPr>
          <a:xfrm>
            <a:off x="521638" y="3761928"/>
            <a:ext cx="10800966" cy="1200329"/>
          </a:xfrm>
          <a:prstGeom prst="rect">
            <a:avLst/>
          </a:prstGeom>
          <a:noFill/>
        </p:spPr>
        <p:txBody>
          <a:bodyPr wrap="square" rtlCol="1">
            <a:spAutoFit/>
          </a:bodyPr>
          <a:lstStyle/>
          <a:p>
            <a:pPr algn="ctr"/>
            <a:r>
              <a:rPr lang="he-IL" sz="7200" b="1" dirty="0">
                <a:latin typeface="David" panose="020E0502060401010101" pitchFamily="34" charset="-79"/>
                <a:cs typeface="David" panose="020E0502060401010101" pitchFamily="34" charset="-79"/>
              </a:rPr>
              <a:t>להתראות בשנה הבאה</a:t>
            </a:r>
          </a:p>
        </p:txBody>
      </p:sp>
      <p:sp>
        <p:nvSpPr>
          <p:cNvPr id="8" name="TextBox 7">
            <a:extLst>
              <a:ext uri="{FF2B5EF4-FFF2-40B4-BE49-F238E27FC236}">
                <a16:creationId xmlns:a16="http://schemas.microsoft.com/office/drawing/2014/main" id="{AC198A83-432A-409D-A502-1450A7DE6ADA}"/>
              </a:ext>
            </a:extLst>
          </p:cNvPr>
          <p:cNvSpPr txBox="1"/>
          <p:nvPr/>
        </p:nvSpPr>
        <p:spPr>
          <a:xfrm>
            <a:off x="914400" y="5013858"/>
            <a:ext cx="10075492" cy="1200329"/>
          </a:xfrm>
          <a:prstGeom prst="rect">
            <a:avLst/>
          </a:prstGeom>
          <a:noFill/>
        </p:spPr>
        <p:txBody>
          <a:bodyPr wrap="square" rtlCol="1">
            <a:spAutoFit/>
          </a:bodyPr>
          <a:lstStyle/>
          <a:p>
            <a:pPr algn="ctr"/>
            <a:r>
              <a:rPr lang="he-IL" sz="3600" b="1" dirty="0">
                <a:latin typeface="David" panose="020E0502060401010101" pitchFamily="34" charset="-79"/>
                <a:cs typeface="David" panose="020E0502060401010101" pitchFamily="34" charset="-79"/>
              </a:rPr>
              <a:t>לצפייה במצגת, רשימת אסמכתאות ובחומרים נוספים ראו:</a:t>
            </a:r>
          </a:p>
          <a:p>
            <a:pPr algn="ctr"/>
            <a:r>
              <a:rPr lang="he-IL" sz="3600" b="1" dirty="0">
                <a:latin typeface="David" panose="020E0502060401010101" pitchFamily="34" charset="-79"/>
                <a:cs typeface="David" panose="020E0502060401010101" pitchFamily="34" charset="-79"/>
              </a:rPr>
              <a:t> </a:t>
            </a:r>
            <a:r>
              <a:rPr lang="en-US" sz="3600" b="1" dirty="0">
                <a:latin typeface="David" panose="020E0502060401010101" pitchFamily="34" charset="-79"/>
                <a:cs typeface="David" panose="020E0502060401010101" pitchFamily="34" charset="-79"/>
                <a:hlinkClick r:id="rId3"/>
              </a:rPr>
              <a:t>www.posner-law.co.il</a:t>
            </a:r>
            <a:r>
              <a:rPr lang="he-IL" sz="3600" b="1" dirty="0">
                <a:latin typeface="David" panose="020E0502060401010101" pitchFamily="34" charset="-79"/>
                <a:cs typeface="David" panose="020E0502060401010101" pitchFamily="34" charset="-79"/>
              </a:rPr>
              <a:t> </a:t>
            </a:r>
          </a:p>
        </p:txBody>
      </p:sp>
    </p:spTree>
    <p:extLst>
      <p:ext uri="{BB962C8B-B14F-4D97-AF65-F5344CB8AC3E}">
        <p14:creationId xmlns:p14="http://schemas.microsoft.com/office/powerpoint/2010/main" val="509963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798114"/>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0141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פרוצדורה(2)</a:t>
            </a:r>
          </a:p>
        </p:txBody>
      </p:sp>
      <p:sp>
        <p:nvSpPr>
          <p:cNvPr id="4" name="TextBox 3">
            <a:extLst>
              <a:ext uri="{FF2B5EF4-FFF2-40B4-BE49-F238E27FC236}">
                <a16:creationId xmlns:a16="http://schemas.microsoft.com/office/drawing/2014/main" id="{1CB9BCBD-4FE8-4782-A4C8-FD78E1710695}"/>
              </a:ext>
            </a:extLst>
          </p:cNvPr>
          <p:cNvSpPr txBox="1"/>
          <p:nvPr/>
        </p:nvSpPr>
        <p:spPr>
          <a:xfrm>
            <a:off x="401538" y="1536293"/>
            <a:ext cx="11604902" cy="4662815"/>
          </a:xfrm>
          <a:prstGeom prst="rect">
            <a:avLst/>
          </a:prstGeom>
          <a:noFill/>
        </p:spPr>
        <p:txBody>
          <a:bodyPr wrap="square" rtlCol="1">
            <a:spAutoFit/>
          </a:bodyPr>
          <a:lstStyle/>
          <a:p>
            <a:pPr marL="514350" indent="-514350" algn="just" rtl="1">
              <a:lnSpc>
                <a:spcPct val="150000"/>
              </a:lnSpc>
              <a:buFont typeface="+mj-lt"/>
              <a:buAutoNum type="arabicPeriod" startAt="3"/>
            </a:pPr>
            <a:r>
              <a:rPr lang="he-IL" sz="2400" b="1" dirty="0">
                <a:latin typeface="David" panose="020E0502060401010101" pitchFamily="34" charset="-79"/>
                <a:cs typeface="David" panose="020E0502060401010101" pitchFamily="34" charset="-79"/>
              </a:rPr>
              <a:t>עד עובדתי או עד מומחה: </a:t>
            </a:r>
            <a:r>
              <a:rPr lang="he-IL" sz="2400" dirty="0">
                <a:ea typeface="Times New Roman" panose="02020603050405020304" pitchFamily="18" charset="0"/>
                <a:cs typeface="David" panose="020E0502060401010101" pitchFamily="34" charset="-79"/>
              </a:rPr>
              <a:t>רע"א 3945/22 </a:t>
            </a:r>
            <a:r>
              <a:rPr lang="he-IL" sz="2400" b="1" dirty="0">
                <a:ea typeface="Times New Roman" panose="02020603050405020304" pitchFamily="18" charset="0"/>
                <a:cs typeface="David" panose="020E0502060401010101" pitchFamily="34" charset="-79"/>
              </a:rPr>
              <a:t>פלונית נ' ד"ר </a:t>
            </a:r>
            <a:r>
              <a:rPr lang="he-IL" sz="2400" b="1" dirty="0" err="1">
                <a:ea typeface="Times New Roman" panose="02020603050405020304" pitchFamily="18" charset="0"/>
                <a:cs typeface="David" panose="020E0502060401010101" pitchFamily="34" charset="-79"/>
              </a:rPr>
              <a:t>ברוסילוב</a:t>
            </a:r>
            <a:r>
              <a:rPr lang="he-IL" sz="2400" b="1" dirty="0">
                <a:ea typeface="Times New Roman" panose="02020603050405020304" pitchFamily="18" charset="0"/>
                <a:cs typeface="David" panose="020E0502060401010101" pitchFamily="34" charset="-79"/>
              </a:rPr>
              <a:t> </a:t>
            </a:r>
            <a:r>
              <a:rPr lang="he-IL" sz="2400" dirty="0">
                <a:ea typeface="Times New Roman" panose="02020603050405020304" pitchFamily="18" charset="0"/>
                <a:cs typeface="David" panose="020E0502060401010101" pitchFamily="34" charset="-79"/>
              </a:rPr>
              <a:t>(נבו 14.7.2022)</a:t>
            </a:r>
            <a:endParaRPr lang="he-IL" sz="2400" dirty="0">
              <a:effectLst/>
              <a:ea typeface="Calibri" panose="020F0502020204030204" pitchFamily="34" charset="0"/>
              <a:cs typeface="David" panose="020E0502060401010101" pitchFamily="34" charset="-79"/>
            </a:endParaRPr>
          </a:p>
          <a:p>
            <a:pPr marL="971550" lvl="1" indent="-514350" algn="just" rtl="1">
              <a:lnSpc>
                <a:spcPct val="150000"/>
              </a:lnSpc>
              <a:buFont typeface="+mj-cs"/>
              <a:buAutoNum type="hebrew2Minus"/>
            </a:pPr>
            <a:r>
              <a:rPr lang="he-IL" sz="2000" dirty="0">
                <a:cs typeface="David" panose="020E0502060401010101" pitchFamily="34" charset="-79"/>
              </a:rPr>
              <a:t>רקע: </a:t>
            </a:r>
            <a:r>
              <a:rPr lang="he-IL" sz="2000" b="1" dirty="0" err="1">
                <a:cs typeface="David" panose="020E0502060401010101" pitchFamily="34" charset="-79"/>
              </a:rPr>
              <a:t>זלצבורג</a:t>
            </a:r>
            <a:r>
              <a:rPr lang="he-IL" sz="2000" dirty="0">
                <a:cs typeface="David" panose="020E0502060401010101" pitchFamily="34" charset="-79"/>
              </a:rPr>
              <a:t> – קושי בהפרדה בין עניינים שבעובדה ועניינים שבמומחיות אצל אותו עד</a:t>
            </a:r>
            <a:endParaRPr lang="he-IL" sz="2000" b="1" dirty="0">
              <a:cs typeface="David" panose="020E0502060401010101" pitchFamily="34" charset="-79"/>
            </a:endParaRPr>
          </a:p>
          <a:p>
            <a:pPr marL="971550" lvl="1" indent="-514350" algn="just" rtl="1">
              <a:lnSpc>
                <a:spcPct val="150000"/>
              </a:lnSpc>
              <a:buFont typeface="+mj-cs"/>
              <a:buAutoNum type="hebrew2Minus"/>
            </a:pPr>
            <a:r>
              <a:rPr lang="he-IL" sz="2000" b="1" dirty="0">
                <a:cs typeface="David" panose="020E0502060401010101" pitchFamily="34" charset="-79"/>
              </a:rPr>
              <a:t>הגבלת ההלכה המאפשרת להעיד עדויות סברה לבעל דין בלבד</a:t>
            </a:r>
            <a:r>
              <a:rPr lang="he-IL" sz="2000" dirty="0">
                <a:cs typeface="David" panose="020E0502060401010101" pitchFamily="34" charset="-79"/>
              </a:rPr>
              <a:t> (עדיין צריך לעמוד בתנאי </a:t>
            </a:r>
            <a:r>
              <a:rPr lang="he-IL" sz="2000" b="1" dirty="0" err="1">
                <a:cs typeface="David" panose="020E0502060401010101" pitchFamily="34" charset="-79"/>
              </a:rPr>
              <a:t>זלצבורג</a:t>
            </a:r>
            <a:r>
              <a:rPr lang="he-IL" sz="2000" dirty="0">
                <a:cs typeface="David" panose="020E0502060401010101" pitchFamily="34" charset="-79"/>
              </a:rPr>
              <a:t>)</a:t>
            </a:r>
          </a:p>
          <a:p>
            <a:pPr marL="971550" lvl="1" indent="-514350" algn="just" rtl="1">
              <a:lnSpc>
                <a:spcPct val="150000"/>
              </a:lnSpc>
              <a:buFont typeface="+mj-cs"/>
              <a:buAutoNum type="hebrew2Minus"/>
            </a:pPr>
            <a:r>
              <a:rPr lang="he-IL" sz="2000" dirty="0">
                <a:cs typeface="David" panose="020E0502060401010101" pitchFamily="34" charset="-79"/>
              </a:rPr>
              <a:t>יישום: </a:t>
            </a:r>
            <a:r>
              <a:rPr lang="he-IL" sz="2000" b="1" dirty="0">
                <a:cs typeface="David" panose="020E0502060401010101" pitchFamily="34" charset="-79"/>
              </a:rPr>
              <a:t>עזבון א.כ.</a:t>
            </a:r>
            <a:r>
              <a:rPr lang="he-IL" sz="2000" dirty="0">
                <a:cs typeface="David" panose="020E0502060401010101" pitchFamily="34" charset="-79"/>
              </a:rPr>
              <a:t> </a:t>
            </a:r>
          </a:p>
          <a:p>
            <a:pPr marL="971550" lvl="1" indent="-514350" algn="just" rtl="1">
              <a:lnSpc>
                <a:spcPct val="150000"/>
              </a:lnSpc>
              <a:buFont typeface="+mj-cs"/>
              <a:buAutoNum type="hebrew2Minus"/>
            </a:pPr>
            <a:r>
              <a:rPr lang="he-IL" sz="2000" dirty="0">
                <a:cs typeface="David" panose="020E0502060401010101" pitchFamily="34" charset="-79"/>
              </a:rPr>
              <a:t>הערה: </a:t>
            </a:r>
            <a:r>
              <a:rPr lang="he-IL" sz="2000" b="1" dirty="0" err="1">
                <a:cs typeface="David" panose="020E0502060401010101" pitchFamily="34" charset="-79"/>
              </a:rPr>
              <a:t>אלעדי</a:t>
            </a:r>
            <a:r>
              <a:rPr lang="he-IL" sz="2000" dirty="0">
                <a:cs typeface="David" panose="020E0502060401010101" pitchFamily="34" charset="-79"/>
              </a:rPr>
              <a:t> – שיקולים שנשקלו בזמן אמת = עובדה; אילו שיקולים "צריך" לשקול = סברה. </a:t>
            </a:r>
          </a:p>
          <a:p>
            <a:pPr marL="514350" indent="-514350" algn="just" rtl="1">
              <a:lnSpc>
                <a:spcPct val="150000"/>
              </a:lnSpc>
              <a:buFont typeface="+mj-cs"/>
              <a:buAutoNum type="arabicPeriod" startAt="3"/>
            </a:pPr>
            <a:r>
              <a:rPr lang="he-IL" sz="2400" b="1" dirty="0">
                <a:cs typeface="David" panose="020E0502060401010101" pitchFamily="34" charset="-79"/>
              </a:rPr>
              <a:t>ביטוח</a:t>
            </a:r>
            <a:r>
              <a:rPr lang="he-IL" sz="2400" dirty="0">
                <a:cs typeface="David" panose="020E0502060401010101" pitchFamily="34" charset="-79"/>
              </a:rPr>
              <a:t>: </a:t>
            </a:r>
            <a:r>
              <a:rPr lang="he-IL" sz="2400" b="1" dirty="0">
                <a:cs typeface="David" panose="020E0502060401010101" pitchFamily="34" charset="-79"/>
              </a:rPr>
              <a:t>גבעון נ' </a:t>
            </a:r>
            <a:r>
              <a:rPr lang="he-IL" sz="2400" b="1" dirty="0" err="1">
                <a:cs typeface="David" panose="020E0502060401010101" pitchFamily="34" charset="-79"/>
              </a:rPr>
              <a:t>ון</a:t>
            </a:r>
            <a:r>
              <a:rPr lang="he-IL" sz="2400" b="1" dirty="0">
                <a:cs typeface="David" panose="020E0502060401010101" pitchFamily="34" charset="-79"/>
              </a:rPr>
              <a:t> </a:t>
            </a:r>
            <a:r>
              <a:rPr lang="he-IL" sz="2400" b="1" dirty="0" err="1">
                <a:cs typeface="David" panose="020E0502060401010101" pitchFamily="34" charset="-79"/>
              </a:rPr>
              <a:t>אמדן</a:t>
            </a:r>
            <a:r>
              <a:rPr lang="he-IL" sz="2400" dirty="0">
                <a:cs typeface="David" panose="020E0502060401010101" pitchFamily="34" charset="-79"/>
              </a:rPr>
              <a:t> – חובה למסור פרטי ביטוח + פוליסה. למה צריך ביטוח?</a:t>
            </a:r>
            <a:r>
              <a:rPr lang="he-IL" sz="2000" b="1" dirty="0">
                <a:cs typeface="David" panose="020E0502060401010101" pitchFamily="34" charset="-79"/>
              </a:rPr>
              <a:t> </a:t>
            </a:r>
            <a:r>
              <a:rPr lang="he-IL" sz="2400" dirty="0">
                <a:cs typeface="David" panose="020E0502060401010101" pitchFamily="34" charset="-79"/>
              </a:rPr>
              <a:t>– ס' 68 לחוק חוזה הביטוח; סולבנטיות; הנחיות מחייבות; 28א; השתק ועוד.</a:t>
            </a:r>
          </a:p>
          <a:p>
            <a:pPr marL="514350" indent="-514350" algn="just" rtl="1">
              <a:lnSpc>
                <a:spcPct val="150000"/>
              </a:lnSpc>
              <a:buFont typeface="+mj-cs"/>
              <a:buAutoNum type="arabicPeriod" startAt="3"/>
            </a:pPr>
            <a:r>
              <a:rPr lang="he-IL" sz="2400" b="1" dirty="0">
                <a:cs typeface="David" panose="020E0502060401010101" pitchFamily="34" charset="-79"/>
              </a:rPr>
              <a:t>התערבות בכתב ויתור וסילוק</a:t>
            </a:r>
            <a:r>
              <a:rPr lang="he-IL" sz="2400" dirty="0">
                <a:cs typeface="David" panose="020E0502060401010101" pitchFamily="34" charset="-79"/>
              </a:rPr>
              <a:t>: </a:t>
            </a:r>
            <a:r>
              <a:rPr lang="he-IL" sz="2400" b="1" dirty="0">
                <a:cs typeface="David" panose="020E0502060401010101" pitchFamily="34" charset="-79"/>
              </a:rPr>
              <a:t>ת"צ </a:t>
            </a:r>
            <a:r>
              <a:rPr lang="he-IL" sz="2400" b="1" dirty="0" err="1">
                <a:cs typeface="David" panose="020E0502060401010101" pitchFamily="34" charset="-79"/>
              </a:rPr>
              <a:t>שרבטייב</a:t>
            </a:r>
            <a:r>
              <a:rPr lang="he-IL" sz="2400" dirty="0">
                <a:cs typeface="David" panose="020E0502060401010101" pitchFamily="34" charset="-79"/>
              </a:rPr>
              <a:t> – </a:t>
            </a:r>
            <a:r>
              <a:rPr lang="he-IL" sz="2400" u="sng" dirty="0">
                <a:cs typeface="David" panose="020E0502060401010101" pitchFamily="34" charset="-79"/>
              </a:rPr>
              <a:t>אסור</a:t>
            </a:r>
            <a:r>
              <a:rPr lang="he-IL" sz="2400" dirty="0">
                <a:cs typeface="David" panose="020E0502060401010101" pitchFamily="34" charset="-79"/>
              </a:rPr>
              <a:t> לדרוש כתב ויתור מקורי כתנאי לתשלום + </a:t>
            </a:r>
            <a:r>
              <a:rPr lang="he-IL" sz="2400" u="sng" dirty="0">
                <a:cs typeface="David" panose="020E0502060401010101" pitchFamily="34" charset="-79"/>
              </a:rPr>
              <a:t>אסור</a:t>
            </a:r>
            <a:r>
              <a:rPr lang="he-IL" sz="2400" dirty="0">
                <a:cs typeface="David" panose="020E0502060401010101" pitchFamily="34" charset="-79"/>
              </a:rPr>
              <a:t> לדרוש תקופת תשלום ארוכה מ-30 יום.</a:t>
            </a:r>
            <a:endParaRPr lang="he-IL" sz="2400" b="1" dirty="0">
              <a:cs typeface="David" panose="020E0502060401010101" pitchFamily="34" charset="-79"/>
            </a:endParaRPr>
          </a:p>
        </p:txBody>
      </p:sp>
    </p:spTree>
    <p:extLst>
      <p:ext uri="{BB962C8B-B14F-4D97-AF65-F5344CB8AC3E}">
        <p14:creationId xmlns:p14="http://schemas.microsoft.com/office/powerpoint/2010/main" val="389238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798114"/>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0141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פרוצדורה(3)</a:t>
            </a:r>
          </a:p>
        </p:txBody>
      </p:sp>
      <p:sp>
        <p:nvSpPr>
          <p:cNvPr id="4" name="TextBox 3">
            <a:extLst>
              <a:ext uri="{FF2B5EF4-FFF2-40B4-BE49-F238E27FC236}">
                <a16:creationId xmlns:a16="http://schemas.microsoft.com/office/drawing/2014/main" id="{1CB9BCBD-4FE8-4782-A4C8-FD78E1710695}"/>
              </a:ext>
            </a:extLst>
          </p:cNvPr>
          <p:cNvSpPr txBox="1"/>
          <p:nvPr/>
        </p:nvSpPr>
        <p:spPr>
          <a:xfrm>
            <a:off x="401538" y="1536293"/>
            <a:ext cx="11604902" cy="4939814"/>
          </a:xfrm>
          <a:prstGeom prst="rect">
            <a:avLst/>
          </a:prstGeom>
          <a:noFill/>
        </p:spPr>
        <p:txBody>
          <a:bodyPr wrap="square" rtlCol="1">
            <a:spAutoFit/>
          </a:bodyPr>
          <a:lstStyle/>
          <a:p>
            <a:pPr marL="514350" indent="-514350" algn="just" rtl="1">
              <a:lnSpc>
                <a:spcPct val="150000"/>
              </a:lnSpc>
              <a:buFont typeface="+mj-lt"/>
              <a:buAutoNum type="arabicPeriod" startAt="6"/>
            </a:pPr>
            <a:r>
              <a:rPr lang="he-IL" sz="2400" b="1" dirty="0">
                <a:latin typeface="David" panose="020E0502060401010101" pitchFamily="34" charset="-79"/>
                <a:cs typeface="David" panose="020E0502060401010101" pitchFamily="34" charset="-79"/>
              </a:rPr>
              <a:t>שאלונים: </a:t>
            </a:r>
            <a:r>
              <a:rPr lang="he-IL" sz="2400" dirty="0">
                <a:ea typeface="Times New Roman" panose="02020603050405020304" pitchFamily="18" charset="0"/>
                <a:cs typeface="David" panose="020E0502060401010101" pitchFamily="34" charset="-79"/>
              </a:rPr>
              <a:t>כמה שאלות ניתן לשלוח - </a:t>
            </a:r>
            <a:endParaRPr lang="he-IL" sz="2400" dirty="0">
              <a:effectLst/>
              <a:ea typeface="Calibri" panose="020F0502020204030204" pitchFamily="34" charset="0"/>
              <a:cs typeface="David" panose="020E0502060401010101" pitchFamily="34" charset="-79"/>
            </a:endParaRPr>
          </a:p>
          <a:p>
            <a:pPr marL="971550" lvl="1" indent="-514350" algn="just" rtl="1">
              <a:lnSpc>
                <a:spcPct val="150000"/>
              </a:lnSpc>
              <a:buFont typeface="+mj-cs"/>
              <a:buAutoNum type="hebrew2Minus"/>
            </a:pPr>
            <a:r>
              <a:rPr lang="he-IL" sz="2000" b="1" dirty="0" err="1">
                <a:cs typeface="David" panose="020E0502060401010101" pitchFamily="34" charset="-79"/>
              </a:rPr>
              <a:t>סמיר</a:t>
            </a:r>
            <a:r>
              <a:rPr lang="he-IL" sz="2000" dirty="0">
                <a:cs typeface="David" panose="020E0502060401010101" pitchFamily="34" charset="-79"/>
              </a:rPr>
              <a:t> – ההגבלה בתקנות נוגעת לכל "קבוצת" נתבעים.</a:t>
            </a:r>
          </a:p>
          <a:p>
            <a:pPr marL="971550" lvl="1" indent="-514350" algn="just" rtl="1">
              <a:lnSpc>
                <a:spcPct val="150000"/>
              </a:lnSpc>
              <a:buFont typeface="+mj-cs"/>
              <a:buAutoNum type="hebrew2Minus"/>
            </a:pPr>
            <a:r>
              <a:rPr lang="he-IL" sz="2000" b="1" u="sng" dirty="0">
                <a:cs typeface="David" panose="020E0502060401010101" pitchFamily="34" charset="-79"/>
              </a:rPr>
              <a:t>הוגש ערעור ונדרשה תשובה;</a:t>
            </a:r>
            <a:r>
              <a:rPr lang="he-IL" sz="2000" dirty="0">
                <a:cs typeface="David" panose="020E0502060401010101" pitchFamily="34" charset="-79"/>
              </a:rPr>
              <a:t> אולי העיוות יתוקן. </a:t>
            </a:r>
            <a:endParaRPr lang="he-IL" sz="2000" b="1" u="sng" dirty="0">
              <a:cs typeface="David" panose="020E0502060401010101" pitchFamily="34" charset="-79"/>
            </a:endParaRPr>
          </a:p>
          <a:p>
            <a:pPr marL="971550" lvl="1" indent="-514350" algn="just" rtl="1">
              <a:lnSpc>
                <a:spcPct val="150000"/>
              </a:lnSpc>
              <a:buFont typeface="+mj-cs"/>
              <a:buAutoNum type="hebrew2Minus"/>
            </a:pPr>
            <a:r>
              <a:rPr lang="he-IL" sz="2000" dirty="0">
                <a:cs typeface="David" panose="020E0502060401010101" pitchFamily="34" charset="-79"/>
              </a:rPr>
              <a:t>האם לא יוביל ליותר תיקים שמגיעים להוכחות (במיוחד לאור פסק הדין הפרקטי של השנה)</a:t>
            </a:r>
          </a:p>
          <a:p>
            <a:pPr marL="971550" lvl="1" indent="-514350" algn="just" rtl="1">
              <a:lnSpc>
                <a:spcPct val="150000"/>
              </a:lnSpc>
              <a:buFont typeface="+mj-cs"/>
              <a:buAutoNum type="hebrew2Minus"/>
            </a:pPr>
            <a:r>
              <a:rPr lang="he-IL" sz="2000" dirty="0">
                <a:cs typeface="David" panose="020E0502060401010101" pitchFamily="34" charset="-79"/>
              </a:rPr>
              <a:t>האם לא הופך את דיני הנזיקין על ראשם – במקום חבות עיקרית שמובילה </a:t>
            </a:r>
            <a:r>
              <a:rPr lang="he-IL" sz="2000" dirty="0" err="1">
                <a:cs typeface="David" panose="020E0502060401010101" pitchFamily="34" charset="-79"/>
              </a:rPr>
              <a:t>לשילוחית</a:t>
            </a:r>
            <a:r>
              <a:rPr lang="he-IL" sz="2000" dirty="0">
                <a:cs typeface="David" panose="020E0502060401010101" pitchFamily="34" charset="-79"/>
              </a:rPr>
              <a:t>, חבות </a:t>
            </a:r>
            <a:r>
              <a:rPr lang="he-IL" sz="2000" dirty="0" err="1">
                <a:cs typeface="David" panose="020E0502060401010101" pitchFamily="34" charset="-79"/>
              </a:rPr>
              <a:t>שילוחית</a:t>
            </a:r>
            <a:r>
              <a:rPr lang="he-IL" sz="2000" dirty="0">
                <a:cs typeface="David" panose="020E0502060401010101" pitchFamily="34" charset="-79"/>
              </a:rPr>
              <a:t> שמתוכה נגזרת החבות העיקרית??</a:t>
            </a:r>
          </a:p>
          <a:p>
            <a:pPr marL="971550" lvl="1" indent="-514350" algn="just" rtl="1">
              <a:lnSpc>
                <a:spcPct val="150000"/>
              </a:lnSpc>
              <a:buFont typeface="+mj-cs"/>
              <a:buAutoNum type="hebrew2Minus"/>
            </a:pPr>
            <a:r>
              <a:rPr lang="he-IL" sz="2000" dirty="0">
                <a:cs typeface="David" panose="020E0502060401010101" pitchFamily="34" charset="-79"/>
              </a:rPr>
              <a:t>האם כאשר יש מספר תובעים "מאותה קבוצה" יש חובה להשיב על השאלון המובנה ביחס לכל אחד גם מעבר למגבלה בתקנות? האם בכלל ניתן לשלוח להם שאלון?</a:t>
            </a:r>
          </a:p>
          <a:p>
            <a:pPr marL="514350" indent="-514350" algn="just" rtl="1">
              <a:lnSpc>
                <a:spcPct val="150000"/>
              </a:lnSpc>
              <a:buFont typeface="+mj-cs"/>
              <a:buAutoNum type="arabicPeriod" startAt="6"/>
            </a:pPr>
            <a:r>
              <a:rPr lang="he-IL" sz="2400" b="1" dirty="0">
                <a:cs typeface="David" panose="020E0502060401010101" pitchFamily="34" charset="-79"/>
              </a:rPr>
              <a:t>תחשיבי נזק</a:t>
            </a:r>
            <a:r>
              <a:rPr lang="he-IL" sz="2400" dirty="0">
                <a:cs typeface="David" panose="020E0502060401010101" pitchFamily="34" charset="-79"/>
              </a:rPr>
              <a:t>: </a:t>
            </a:r>
            <a:r>
              <a:rPr lang="he-IL" sz="2400" b="1" dirty="0">
                <a:cs typeface="David" panose="020E0502060401010101" pitchFamily="34" charset="-79"/>
              </a:rPr>
              <a:t>לא תוכנית כבקשתך </a:t>
            </a:r>
            <a:r>
              <a:rPr lang="he-IL" sz="2400" dirty="0">
                <a:cs typeface="David" panose="020E0502060401010101" pitchFamily="34" charset="-79"/>
              </a:rPr>
              <a:t>(45914-06-19)</a:t>
            </a:r>
          </a:p>
          <a:p>
            <a:pPr algn="just" rtl="1">
              <a:lnSpc>
                <a:spcPct val="150000"/>
              </a:lnSpc>
            </a:pPr>
            <a:endParaRPr lang="he-IL" sz="2400" b="1" dirty="0">
              <a:cs typeface="David" panose="020E0502060401010101" pitchFamily="34" charset="-79"/>
            </a:endParaRPr>
          </a:p>
        </p:txBody>
      </p:sp>
    </p:spTree>
    <p:extLst>
      <p:ext uri="{BB962C8B-B14F-4D97-AF65-F5344CB8AC3E}">
        <p14:creationId xmlns:p14="http://schemas.microsoft.com/office/powerpoint/2010/main" val="235648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798114"/>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0141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פרוצדורה(4)</a:t>
            </a:r>
          </a:p>
        </p:txBody>
      </p:sp>
      <p:sp>
        <p:nvSpPr>
          <p:cNvPr id="4" name="TextBox 3">
            <a:extLst>
              <a:ext uri="{FF2B5EF4-FFF2-40B4-BE49-F238E27FC236}">
                <a16:creationId xmlns:a16="http://schemas.microsoft.com/office/drawing/2014/main" id="{1CB9BCBD-4FE8-4782-A4C8-FD78E1710695}"/>
              </a:ext>
            </a:extLst>
          </p:cNvPr>
          <p:cNvSpPr txBox="1"/>
          <p:nvPr/>
        </p:nvSpPr>
        <p:spPr>
          <a:xfrm>
            <a:off x="401538" y="1536293"/>
            <a:ext cx="11604902" cy="4855175"/>
          </a:xfrm>
          <a:prstGeom prst="rect">
            <a:avLst/>
          </a:prstGeom>
          <a:noFill/>
        </p:spPr>
        <p:txBody>
          <a:bodyPr wrap="square" rtlCol="1">
            <a:spAutoFit/>
          </a:bodyPr>
          <a:lstStyle/>
          <a:p>
            <a:pPr marL="514350" indent="-514350" algn="just" rtl="1">
              <a:lnSpc>
                <a:spcPct val="150000"/>
              </a:lnSpc>
              <a:buFont typeface="+mj-lt"/>
              <a:buAutoNum type="arabicPeriod" startAt="8"/>
            </a:pPr>
            <a:r>
              <a:rPr lang="he-IL" sz="2400" b="1" dirty="0" err="1">
                <a:latin typeface="David" panose="020E0502060401010101" pitchFamily="34" charset="-79"/>
                <a:cs typeface="David" panose="020E0502060401010101" pitchFamily="34" charset="-79"/>
              </a:rPr>
              <a:t>גלמ"ס</a:t>
            </a:r>
            <a:r>
              <a:rPr lang="he-IL" sz="2400" b="1" dirty="0">
                <a:latin typeface="David" panose="020E0502060401010101" pitchFamily="34" charset="-79"/>
                <a:cs typeface="David" panose="020E0502060401010101" pitchFamily="34" charset="-79"/>
              </a:rPr>
              <a:t> וגילוי ספציפי: </a:t>
            </a:r>
            <a:r>
              <a:rPr lang="he-IL" sz="2400" dirty="0">
                <a:ea typeface="Times New Roman" panose="02020603050405020304" pitchFamily="18" charset="0"/>
                <a:cs typeface="David" panose="020E0502060401010101" pitchFamily="34" charset="-79"/>
              </a:rPr>
              <a:t>החלטת ה"סחרחורת": רע"א 5406/22 </a:t>
            </a:r>
            <a:r>
              <a:rPr lang="he-IL" sz="2400" b="1" dirty="0">
                <a:ea typeface="Times New Roman" panose="02020603050405020304" pitchFamily="18" charset="0"/>
                <a:cs typeface="David" panose="020E0502060401010101" pitchFamily="34" charset="-79"/>
              </a:rPr>
              <a:t>פלוני נ' הראל חברה לביטוח בע"מ</a:t>
            </a:r>
            <a:r>
              <a:rPr lang="he-IL" sz="2400" dirty="0">
                <a:ea typeface="Times New Roman" panose="02020603050405020304" pitchFamily="18" charset="0"/>
                <a:cs typeface="David" panose="020E0502060401010101" pitchFamily="34" charset="-79"/>
              </a:rPr>
              <a:t> (נבו 30.8.2022)</a:t>
            </a:r>
            <a:endParaRPr lang="he-IL" sz="2400" dirty="0">
              <a:effectLst/>
              <a:ea typeface="Calibri" panose="020F0502020204030204" pitchFamily="34" charset="0"/>
              <a:cs typeface="David" panose="020E0502060401010101" pitchFamily="34" charset="-79"/>
            </a:endParaRPr>
          </a:p>
          <a:p>
            <a:pPr marL="971550" lvl="1" indent="-514350" algn="just" rtl="1">
              <a:lnSpc>
                <a:spcPct val="150000"/>
              </a:lnSpc>
              <a:buFont typeface="+mj-cs"/>
              <a:buAutoNum type="hebrew2Minus"/>
            </a:pPr>
            <a:r>
              <a:rPr lang="he-IL" sz="2000" b="1" dirty="0">
                <a:cs typeface="David" panose="020E0502060401010101" pitchFamily="34" charset="-79"/>
              </a:rPr>
              <a:t>לוחות תמותה</a:t>
            </a:r>
            <a:r>
              <a:rPr lang="he-IL" sz="2000" dirty="0">
                <a:cs typeface="David" panose="020E0502060401010101" pitchFamily="34" charset="-79"/>
              </a:rPr>
              <a:t> – פטור מגילוי בשל סוד מסחרי (תזכורת – יש לוחות שמפורסמים לציבור, ולעיתים סוד מסחרי נשלל בשל פרסום); </a:t>
            </a:r>
            <a:r>
              <a:rPr lang="he-IL" sz="2000" u="sng" dirty="0">
                <a:cs typeface="David" panose="020E0502060401010101" pitchFamily="34" charset="-79"/>
              </a:rPr>
              <a:t>יש להגיש חוות דעת</a:t>
            </a:r>
            <a:r>
              <a:rPr lang="he-IL" sz="2000" dirty="0">
                <a:cs typeface="David" panose="020E0502060401010101" pitchFamily="34" charset="-79"/>
              </a:rPr>
              <a:t>.</a:t>
            </a:r>
          </a:p>
          <a:p>
            <a:pPr marL="971550" lvl="1" indent="-514350" algn="just" rtl="1">
              <a:lnSpc>
                <a:spcPct val="150000"/>
              </a:lnSpc>
              <a:buFont typeface="+mj-cs"/>
              <a:buAutoNum type="hebrew2Minus"/>
            </a:pPr>
            <a:r>
              <a:rPr lang="he-IL" sz="2000" dirty="0">
                <a:cs typeface="David" panose="020E0502060401010101" pitchFamily="34" charset="-79"/>
              </a:rPr>
              <a:t>האם השופט עמית יכול להפוך החלטה של השופטת </a:t>
            </a:r>
            <a:r>
              <a:rPr lang="he-IL" sz="2000" dirty="0" err="1">
                <a:cs typeface="David" panose="020E0502060401010101" pitchFamily="34" charset="-79"/>
              </a:rPr>
              <a:t>וילנר</a:t>
            </a:r>
            <a:r>
              <a:rPr lang="he-IL" sz="2000" dirty="0">
                <a:cs typeface="David" panose="020E0502060401010101" pitchFamily="34" charset="-79"/>
              </a:rPr>
              <a:t> על ידי "פרשנות"? וכיצד נפרש את החלטת השופטת </a:t>
            </a:r>
            <a:r>
              <a:rPr lang="he-IL" sz="2000" dirty="0" err="1">
                <a:cs typeface="David" panose="020E0502060401010101" pitchFamily="34" charset="-79"/>
              </a:rPr>
              <a:t>וילנר</a:t>
            </a:r>
            <a:r>
              <a:rPr lang="he-IL" sz="2000" dirty="0">
                <a:cs typeface="David" panose="020E0502060401010101" pitchFamily="34" charset="-79"/>
              </a:rPr>
              <a:t> עמית (בהחלטת הסחרחורת) נ' עמית (בספרו). </a:t>
            </a:r>
          </a:p>
          <a:p>
            <a:pPr marL="971550" lvl="1" indent="-514350" algn="just" rtl="1">
              <a:lnSpc>
                <a:spcPct val="150000"/>
              </a:lnSpc>
              <a:buFont typeface="+mj-cs"/>
              <a:buAutoNum type="hebrew2Minus"/>
            </a:pPr>
            <a:r>
              <a:rPr lang="he-IL" sz="2000" dirty="0">
                <a:cs typeface="David" panose="020E0502060401010101" pitchFamily="34" charset="-79"/>
              </a:rPr>
              <a:t>"החיפזון מהשטן": "ספק בעיני" =&gt; אין ספק איך </a:t>
            </a:r>
            <a:r>
              <a:rPr lang="he-IL" sz="2000" dirty="0" err="1">
                <a:cs typeface="David" panose="020E0502060401010101" pitchFamily="34" charset="-79"/>
              </a:rPr>
              <a:t>הלמ"ס</a:t>
            </a:r>
            <a:r>
              <a:rPr lang="he-IL" sz="2000" dirty="0">
                <a:cs typeface="David" panose="020E0502060401010101" pitchFamily="34" charset="-79"/>
              </a:rPr>
              <a:t> פועל (</a:t>
            </a:r>
            <a:r>
              <a:rPr lang="he-IL" sz="2000" dirty="0" err="1">
                <a:cs typeface="David" panose="020E0502060401010101" pitchFamily="34" charset="-79"/>
              </a:rPr>
              <a:t>והלמ"ס</a:t>
            </a:r>
            <a:r>
              <a:rPr lang="he-IL" sz="2000" dirty="0">
                <a:cs typeface="David" panose="020E0502060401010101" pitchFamily="34" charset="-79"/>
              </a:rPr>
              <a:t> מאשר זאת); "7 שנים" =&gt; בין 06/2020 ל-08/2022; "עניין שולי" =&gt; בחישוב פשוט (לפי החזקות בדין) יותר מ-300 </a:t>
            </a:r>
            <a:r>
              <a:rPr lang="he-IL" sz="2000" dirty="0" err="1">
                <a:cs typeface="David" panose="020E0502060401010101" pitchFamily="34" charset="-79"/>
              </a:rPr>
              <a:t>אש"ח</a:t>
            </a:r>
            <a:r>
              <a:rPr lang="he-IL" sz="2000" dirty="0">
                <a:cs typeface="David" panose="020E0502060401010101" pitchFamily="34" charset="-79"/>
              </a:rPr>
              <a:t>. </a:t>
            </a:r>
            <a:r>
              <a:rPr lang="he-IL" sz="2000" b="1" dirty="0">
                <a:cs typeface="David" panose="020E0502060401010101" pitchFamily="34" charset="-79"/>
              </a:rPr>
              <a:t>ואולי לפעמים אין פירוט </a:t>
            </a:r>
            <a:r>
              <a:rPr lang="he-IL" sz="2000" b="1" dirty="0" err="1">
                <a:cs typeface="David" panose="020E0502060401010101" pitchFamily="34" charset="-79"/>
              </a:rPr>
              <a:t>בבר"ע</a:t>
            </a:r>
            <a:r>
              <a:rPr lang="he-IL" sz="2000" b="1" dirty="0">
                <a:cs typeface="David" panose="020E0502060401010101" pitchFamily="34" charset="-79"/>
              </a:rPr>
              <a:t>, מכיוון שהנושא </a:t>
            </a:r>
            <a:r>
              <a:rPr lang="he-IL" sz="2000" b="1" u="sng" dirty="0">
                <a:cs typeface="David" panose="020E0502060401010101" pitchFamily="34" charset="-79"/>
              </a:rPr>
              <a:t>לא במחלוקת</a:t>
            </a:r>
            <a:r>
              <a:rPr lang="he-IL" sz="2000" b="1" dirty="0">
                <a:cs typeface="David" panose="020E0502060401010101" pitchFamily="34" charset="-79"/>
              </a:rPr>
              <a:t>.</a:t>
            </a:r>
            <a:r>
              <a:rPr lang="he-IL" sz="2000" dirty="0">
                <a:cs typeface="David" panose="020E0502060401010101" pitchFamily="34" charset="-79"/>
              </a:rPr>
              <a:t> </a:t>
            </a:r>
          </a:p>
          <a:p>
            <a:pPr marL="971550" lvl="1" indent="-514350" algn="just" rtl="1">
              <a:lnSpc>
                <a:spcPct val="150000"/>
              </a:lnSpc>
              <a:buFont typeface="+mj-cs"/>
              <a:buAutoNum type="hebrew2Minus"/>
            </a:pPr>
            <a:r>
              <a:rPr lang="he-IL" sz="2000" b="1" dirty="0">
                <a:cs typeface="David" panose="020E0502060401010101" pitchFamily="34" charset="-79"/>
              </a:rPr>
              <a:t>עזבון פלוני נ' רמב"ם</a:t>
            </a:r>
            <a:r>
              <a:rPr lang="he-IL" sz="2000" dirty="0">
                <a:cs typeface="David" panose="020E0502060401010101" pitchFamily="34" charset="-79"/>
              </a:rPr>
              <a:t>: יש צורך בפישוט הדיון; </a:t>
            </a:r>
            <a:r>
              <a:rPr lang="en-US" sz="2000" dirty="0">
                <a:latin typeface="David" panose="020E0502060401010101" pitchFamily="34" charset="-79"/>
                <a:cs typeface="David" panose="020E0502060401010101" pitchFamily="34" charset="-79"/>
              </a:rPr>
              <a:t>Sir Michael Ogden</a:t>
            </a:r>
            <a:r>
              <a:rPr lang="he-IL" sz="2000" dirty="0">
                <a:latin typeface="David" panose="020E0502060401010101" pitchFamily="34" charset="-79"/>
                <a:cs typeface="David" panose="020E0502060401010101" pitchFamily="34" charset="-79"/>
              </a:rPr>
              <a:t> </a:t>
            </a:r>
            <a:r>
              <a:rPr lang="he-IL" sz="2000" dirty="0">
                <a:cs typeface="David" panose="020E0502060401010101" pitchFamily="34" charset="-79"/>
              </a:rPr>
              <a:t>מתהפך בקברו. </a:t>
            </a:r>
            <a:endParaRPr lang="he-IL" sz="2000" b="1" dirty="0">
              <a:cs typeface="David" panose="020E0502060401010101" pitchFamily="34" charset="-79"/>
            </a:endParaRPr>
          </a:p>
        </p:txBody>
      </p:sp>
    </p:spTree>
    <p:extLst>
      <p:ext uri="{BB962C8B-B14F-4D97-AF65-F5344CB8AC3E}">
        <p14:creationId xmlns:p14="http://schemas.microsoft.com/office/powerpoint/2010/main" val="286277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798114"/>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0141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פרוצדורה(5)</a:t>
            </a:r>
          </a:p>
        </p:txBody>
      </p:sp>
      <p:sp>
        <p:nvSpPr>
          <p:cNvPr id="4" name="TextBox 3">
            <a:extLst>
              <a:ext uri="{FF2B5EF4-FFF2-40B4-BE49-F238E27FC236}">
                <a16:creationId xmlns:a16="http://schemas.microsoft.com/office/drawing/2014/main" id="{1CB9BCBD-4FE8-4782-A4C8-FD78E1710695}"/>
              </a:ext>
            </a:extLst>
          </p:cNvPr>
          <p:cNvSpPr txBox="1"/>
          <p:nvPr/>
        </p:nvSpPr>
        <p:spPr>
          <a:xfrm>
            <a:off x="401538" y="1536293"/>
            <a:ext cx="11604902" cy="4106958"/>
          </a:xfrm>
          <a:prstGeom prst="rect">
            <a:avLst/>
          </a:prstGeom>
          <a:noFill/>
        </p:spPr>
        <p:txBody>
          <a:bodyPr wrap="square" rtlCol="1">
            <a:spAutoFit/>
          </a:bodyPr>
          <a:lstStyle/>
          <a:p>
            <a:pPr marL="514350" indent="-514350" algn="just" rtl="1">
              <a:lnSpc>
                <a:spcPct val="150000"/>
              </a:lnSpc>
              <a:buFont typeface="+mj-lt"/>
              <a:buAutoNum type="arabicPeriod" startAt="8"/>
            </a:pPr>
            <a:r>
              <a:rPr lang="he-IL" sz="2400" b="1" dirty="0">
                <a:latin typeface="David" panose="020E0502060401010101" pitchFamily="34" charset="-79"/>
                <a:cs typeface="David" panose="020E0502060401010101" pitchFamily="34" charset="-79"/>
              </a:rPr>
              <a:t>סודיות : </a:t>
            </a:r>
          </a:p>
          <a:p>
            <a:pPr marL="971550" lvl="1" indent="-514350" algn="just" rtl="1">
              <a:lnSpc>
                <a:spcPct val="150000"/>
              </a:lnSpc>
              <a:buFont typeface="+mj-cs"/>
              <a:buAutoNum type="hebrew2Minus"/>
            </a:pPr>
            <a:r>
              <a:rPr lang="he-IL" sz="2000" b="1" dirty="0">
                <a:cs typeface="David" panose="020E0502060401010101" pitchFamily="34" charset="-79"/>
              </a:rPr>
              <a:t>החלטה שלא מתחום הנזיקין: </a:t>
            </a:r>
            <a:r>
              <a:rPr lang="he-IL" sz="2000" dirty="0">
                <a:cs typeface="David" panose="020E0502060401010101" pitchFamily="34" charset="-79"/>
              </a:rPr>
              <a:t>רע"א 8731/21 </a:t>
            </a:r>
            <a:r>
              <a:rPr lang="he-IL" sz="2000" b="1" dirty="0" err="1">
                <a:cs typeface="David" panose="020E0502060401010101" pitchFamily="34" charset="-79"/>
              </a:rPr>
              <a:t>ביטלמן</a:t>
            </a:r>
            <a:r>
              <a:rPr lang="he-IL" sz="2000" b="1" dirty="0">
                <a:cs typeface="David" panose="020E0502060401010101" pitchFamily="34" charset="-79"/>
              </a:rPr>
              <a:t> אדריכלים בע"מ נ' שלמה אזולאי ובניו בע"מ</a:t>
            </a:r>
            <a:r>
              <a:rPr lang="he-IL" sz="2000" dirty="0">
                <a:cs typeface="David" panose="020E0502060401010101" pitchFamily="34" charset="-79"/>
              </a:rPr>
              <a:t> (נבו 10.2.2022): </a:t>
            </a:r>
            <a:r>
              <a:rPr lang="he-IL" sz="2000" u="sng" dirty="0">
                <a:cs typeface="David" panose="020E0502060401010101" pitchFamily="34" charset="-79"/>
              </a:rPr>
              <a:t>חובות גילוי גוברות על סודיות בהסכמים</a:t>
            </a:r>
          </a:p>
          <a:p>
            <a:pPr marL="971550" lvl="1" indent="-514350" algn="just" rtl="1">
              <a:lnSpc>
                <a:spcPct val="150000"/>
              </a:lnSpc>
              <a:buFont typeface="+mj-cs"/>
              <a:buAutoNum type="hebrew2Minus"/>
            </a:pPr>
            <a:r>
              <a:rPr lang="he-IL" sz="2000" dirty="0">
                <a:cs typeface="David" panose="020E0502060401010101" pitchFamily="34" charset="-79"/>
              </a:rPr>
              <a:t>בעקבות </a:t>
            </a:r>
            <a:r>
              <a:rPr lang="he-IL" sz="2000" b="1" dirty="0">
                <a:cs typeface="David" panose="020E0502060401010101" pitchFamily="34" charset="-79"/>
              </a:rPr>
              <a:t>סוויסה</a:t>
            </a:r>
            <a:r>
              <a:rPr lang="he-IL" sz="2000" dirty="0">
                <a:cs typeface="David" panose="020E0502060401010101" pitchFamily="34" charset="-79"/>
              </a:rPr>
              <a:t>: לאחר העדות יש לגלות את </a:t>
            </a:r>
            <a:r>
              <a:rPr lang="he-IL" sz="2000" u="sng" dirty="0">
                <a:cs typeface="David" panose="020E0502060401010101" pitchFamily="34" charset="-79"/>
              </a:rPr>
              <a:t>כל</a:t>
            </a:r>
            <a:r>
              <a:rPr lang="he-IL" sz="2000" dirty="0">
                <a:cs typeface="David" panose="020E0502060401010101" pitchFamily="34" charset="-79"/>
              </a:rPr>
              <a:t> המסמכים שנדחה העיון בהם, ולא מדובר ב"תוכנית כבקשתך": </a:t>
            </a:r>
            <a:r>
              <a:rPr lang="he-IL" sz="2000" b="1" dirty="0">
                <a:cs typeface="David" panose="020E0502060401010101" pitchFamily="34" charset="-79"/>
              </a:rPr>
              <a:t>פלוני נ' מגדל</a:t>
            </a:r>
            <a:endParaRPr lang="he-IL" sz="2000" dirty="0">
              <a:cs typeface="David" panose="020E0502060401010101" pitchFamily="34" charset="-79"/>
            </a:endParaRPr>
          </a:p>
          <a:p>
            <a:pPr marL="514350" indent="-514350" algn="just" rtl="1">
              <a:lnSpc>
                <a:spcPct val="150000"/>
              </a:lnSpc>
              <a:buFont typeface="+mj-cs"/>
              <a:buAutoNum type="arabicPeriod" startAt="8"/>
            </a:pPr>
            <a:r>
              <a:rPr lang="he-IL" sz="2400" b="1" dirty="0">
                <a:cs typeface="David" panose="020E0502060401010101" pitchFamily="34" charset="-79"/>
              </a:rPr>
              <a:t>התיישנות</a:t>
            </a:r>
            <a:r>
              <a:rPr lang="he-IL" sz="2400" dirty="0">
                <a:cs typeface="David" panose="020E0502060401010101" pitchFamily="34" charset="-79"/>
              </a:rPr>
              <a:t>: הוספת </a:t>
            </a:r>
            <a:r>
              <a:rPr lang="he-IL" sz="2400" dirty="0" err="1">
                <a:cs typeface="David" panose="020E0502060401010101" pitchFamily="34" charset="-79"/>
              </a:rPr>
              <a:t>חוו"ד</a:t>
            </a:r>
            <a:r>
              <a:rPr lang="he-IL" sz="2400" dirty="0">
                <a:cs typeface="David" panose="020E0502060401010101" pitchFamily="34" charset="-79"/>
              </a:rPr>
              <a:t> על נזק </a:t>
            </a:r>
            <a:r>
              <a:rPr lang="he-IL" sz="2400" u="sng" dirty="0">
                <a:cs typeface="David" panose="020E0502060401010101" pitchFamily="34" charset="-79"/>
              </a:rPr>
              <a:t>אינה</a:t>
            </a:r>
            <a:r>
              <a:rPr lang="he-IL" sz="2400" dirty="0">
                <a:cs typeface="David" panose="020E0502060401010101" pitchFamily="34" charset="-79"/>
              </a:rPr>
              <a:t> כפופה לטענת התיישנות: </a:t>
            </a:r>
            <a:r>
              <a:rPr lang="he-IL" sz="2400" b="1" dirty="0">
                <a:cs typeface="David" panose="020E0502060401010101" pitchFamily="34" charset="-79"/>
              </a:rPr>
              <a:t>ל.ו. נ' כללי; פלוני נ' כללית</a:t>
            </a:r>
            <a:endParaRPr lang="he-IL" sz="2400" dirty="0">
              <a:cs typeface="David" panose="020E0502060401010101" pitchFamily="34" charset="-79"/>
            </a:endParaRPr>
          </a:p>
          <a:p>
            <a:pPr marL="514350" indent="-514350" algn="just" rtl="1">
              <a:lnSpc>
                <a:spcPct val="150000"/>
              </a:lnSpc>
              <a:buFont typeface="+mj-cs"/>
              <a:buAutoNum type="arabicPeriod" startAt="8"/>
            </a:pPr>
            <a:r>
              <a:rPr lang="he-IL" sz="2400" b="1" dirty="0">
                <a:cs typeface="David" panose="020E0502060401010101" pitchFamily="34" charset="-79"/>
              </a:rPr>
              <a:t>פשרה עם נתבע בודד אינה עילה להודעה לצד שלישי על ידי הנתבע האחר</a:t>
            </a:r>
            <a:r>
              <a:rPr lang="he-IL" sz="2400" dirty="0">
                <a:cs typeface="David" panose="020E0502060401010101" pitchFamily="34" charset="-79"/>
              </a:rPr>
              <a:t>: </a:t>
            </a:r>
            <a:r>
              <a:rPr lang="he-IL" sz="2400" b="1" dirty="0" err="1">
                <a:cs typeface="David" panose="020E0502060401010101" pitchFamily="34" charset="-79"/>
              </a:rPr>
              <a:t>שילאנסקי</a:t>
            </a:r>
            <a:r>
              <a:rPr lang="he-IL" sz="2400" dirty="0">
                <a:cs typeface="David" panose="020E0502060401010101" pitchFamily="34" charset="-79"/>
              </a:rPr>
              <a:t>; </a:t>
            </a:r>
            <a:r>
              <a:rPr lang="en-US" sz="2400" dirty="0">
                <a:latin typeface="David" panose="020E0502060401010101" pitchFamily="34" charset="-79"/>
                <a:cs typeface="David" panose="020E0502060401010101" pitchFamily="34" charset="-79"/>
              </a:rPr>
              <a:t>if you want to shoot – shoot, don’t talk</a:t>
            </a:r>
            <a:endParaRPr lang="he-IL" sz="2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65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798114"/>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0141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מומחים</a:t>
            </a:r>
          </a:p>
        </p:txBody>
      </p:sp>
      <p:sp>
        <p:nvSpPr>
          <p:cNvPr id="4" name="TextBox 3">
            <a:extLst>
              <a:ext uri="{FF2B5EF4-FFF2-40B4-BE49-F238E27FC236}">
                <a16:creationId xmlns:a16="http://schemas.microsoft.com/office/drawing/2014/main" id="{1CB9BCBD-4FE8-4782-A4C8-FD78E1710695}"/>
              </a:ext>
            </a:extLst>
          </p:cNvPr>
          <p:cNvSpPr txBox="1"/>
          <p:nvPr/>
        </p:nvSpPr>
        <p:spPr>
          <a:xfrm>
            <a:off x="401538" y="1536293"/>
            <a:ext cx="11604902" cy="4762842"/>
          </a:xfrm>
          <a:prstGeom prst="rect">
            <a:avLst/>
          </a:prstGeom>
          <a:noFill/>
        </p:spPr>
        <p:txBody>
          <a:bodyPr wrap="square" rtlCol="1">
            <a:spAutoFit/>
          </a:bodyPr>
          <a:lstStyle/>
          <a:p>
            <a:pPr marL="514350" indent="-514350" algn="just" rtl="1">
              <a:lnSpc>
                <a:spcPct val="150000"/>
              </a:lnSpc>
              <a:buAutoNum type="arabicPeriod"/>
            </a:pPr>
            <a:r>
              <a:rPr lang="he-IL" sz="2400" b="1" dirty="0">
                <a:latin typeface="David" panose="020E0502060401010101" pitchFamily="34" charset="-79"/>
                <a:cs typeface="David" panose="020E0502060401010101" pitchFamily="34" charset="-79"/>
              </a:rPr>
              <a:t>מינוי מומחים מטעם בימ"ש:</a:t>
            </a:r>
            <a:endParaRPr lang="he-IL" sz="2400" dirty="0">
              <a:effectLst/>
              <a:ea typeface="Calibri" panose="020F0502020204030204" pitchFamily="34" charset="0"/>
              <a:cs typeface="David" panose="020E0502060401010101" pitchFamily="34" charset="-79"/>
            </a:endParaRPr>
          </a:p>
          <a:p>
            <a:pPr marL="971550" lvl="1" indent="-514350" algn="just" rtl="1">
              <a:lnSpc>
                <a:spcPct val="150000"/>
              </a:lnSpc>
              <a:buFont typeface="+mj-cs"/>
              <a:buAutoNum type="hebrew2Minus"/>
            </a:pPr>
            <a:r>
              <a:rPr lang="he-IL" sz="2000" dirty="0">
                <a:cs typeface="David" panose="020E0502060401010101" pitchFamily="34" charset="-79"/>
              </a:rPr>
              <a:t>התנערות מהתפקיד השיפוטי </a:t>
            </a:r>
            <a:r>
              <a:rPr lang="he-IL" sz="2000" dirty="0" err="1">
                <a:cs typeface="David" panose="020E0502060401010101" pitchFamily="34" charset="-79"/>
              </a:rPr>
              <a:t>והאצלתו</a:t>
            </a:r>
            <a:r>
              <a:rPr lang="he-IL" sz="2000" dirty="0">
                <a:cs typeface="David" panose="020E0502060401010101" pitchFamily="34" charset="-79"/>
              </a:rPr>
              <a:t> למומחה: </a:t>
            </a:r>
            <a:r>
              <a:rPr lang="he-IL" sz="2000" b="1" dirty="0">
                <a:cs typeface="David" panose="020E0502060401010101" pitchFamily="34" charset="-79"/>
              </a:rPr>
              <a:t>פוזנר</a:t>
            </a:r>
            <a:r>
              <a:rPr lang="he-IL" sz="2000" dirty="0">
                <a:cs typeface="David" panose="020E0502060401010101" pitchFamily="34" charset="-79"/>
              </a:rPr>
              <a:t>.</a:t>
            </a:r>
          </a:p>
          <a:p>
            <a:pPr marL="971550" lvl="1" indent="-514350" algn="just" rtl="1">
              <a:lnSpc>
                <a:spcPct val="150000"/>
              </a:lnSpc>
              <a:buFont typeface="+mj-cs"/>
              <a:buAutoNum type="hebrew2Minus"/>
            </a:pPr>
            <a:r>
              <a:rPr lang="he-IL" sz="2000" dirty="0">
                <a:cs typeface="David" panose="020E0502060401010101" pitchFamily="34" charset="-79"/>
              </a:rPr>
              <a:t>השפעה גדולה יותר לחברות הביטוח ולמדינה: </a:t>
            </a:r>
            <a:r>
              <a:rPr lang="he-IL" sz="2000" b="1" dirty="0">
                <a:cs typeface="David" panose="020E0502060401010101" pitchFamily="34" charset="-79"/>
              </a:rPr>
              <a:t>לשכת עורכי הדין נ' </a:t>
            </a:r>
            <a:r>
              <a:rPr lang="he-IL" sz="2000" b="1" dirty="0" err="1">
                <a:cs typeface="David" panose="020E0502060401010101" pitchFamily="34" charset="-79"/>
              </a:rPr>
              <a:t>המל"ל</a:t>
            </a:r>
            <a:endParaRPr lang="he-IL" sz="2000" dirty="0">
              <a:cs typeface="David" panose="020E0502060401010101" pitchFamily="34" charset="-79"/>
            </a:endParaRPr>
          </a:p>
          <a:p>
            <a:pPr marL="971550" lvl="1" indent="-514350" algn="just" rtl="1">
              <a:lnSpc>
                <a:spcPct val="150000"/>
              </a:lnSpc>
              <a:buFont typeface="+mj-cs"/>
              <a:buAutoNum type="hebrew2Minus"/>
            </a:pPr>
            <a:r>
              <a:rPr lang="he-IL" sz="2000" dirty="0">
                <a:cs typeface="David" panose="020E0502060401010101" pitchFamily="34" charset="-79"/>
              </a:rPr>
              <a:t>"מומחי בית" של בית משפט: חובה למנות באופן </a:t>
            </a:r>
            <a:r>
              <a:rPr lang="he-IL" sz="2000" u="sng" dirty="0">
                <a:cs typeface="David" panose="020E0502060401010101" pitchFamily="34" charset="-79"/>
              </a:rPr>
              <a:t>שוויוני</a:t>
            </a:r>
            <a:r>
              <a:rPr lang="he-IL" sz="2000" dirty="0">
                <a:cs typeface="David" panose="020E0502060401010101" pitchFamily="34" charset="-79"/>
              </a:rPr>
              <a:t>: תקנות המומחים; </a:t>
            </a:r>
            <a:r>
              <a:rPr lang="he-IL" sz="2000" b="1" dirty="0">
                <a:cs typeface="David" panose="020E0502060401010101" pitchFamily="34" charset="-79"/>
              </a:rPr>
              <a:t>הנתונים מופיעים בנט המשפט</a:t>
            </a:r>
            <a:r>
              <a:rPr lang="he-IL" sz="2000" dirty="0">
                <a:cs typeface="David" panose="020E0502060401010101" pitchFamily="34" charset="-79"/>
              </a:rPr>
              <a:t>.</a:t>
            </a:r>
          </a:p>
          <a:p>
            <a:pPr marL="971550" lvl="1" indent="-514350" algn="just" rtl="1">
              <a:lnSpc>
                <a:spcPct val="150000"/>
              </a:lnSpc>
              <a:buFont typeface="+mj-cs"/>
              <a:buAutoNum type="hebrew2Minus"/>
            </a:pPr>
            <a:r>
              <a:rPr lang="he-IL" sz="2000" dirty="0">
                <a:cs typeface="David" panose="020E0502060401010101" pitchFamily="34" charset="-79"/>
              </a:rPr>
              <a:t>איסור ניגוד עניינים: </a:t>
            </a:r>
            <a:r>
              <a:rPr lang="he-IL" sz="2000" u="sng" dirty="0">
                <a:cs typeface="David" panose="020E0502060401010101" pitchFamily="34" charset="-79"/>
              </a:rPr>
              <a:t>הרחבה</a:t>
            </a:r>
            <a:r>
              <a:rPr lang="he-IL" sz="2000" dirty="0">
                <a:cs typeface="David" panose="020E0502060401010101" pitchFamily="34" charset="-79"/>
              </a:rPr>
              <a:t> בתקנות המומחים גם לבאי כוח הצדדים </a:t>
            </a:r>
            <a:r>
              <a:rPr lang="he-IL" sz="2000" b="1" u="sng" dirty="0">
                <a:cs typeface="David" panose="020E0502060401010101" pitchFamily="34" charset="-79"/>
              </a:rPr>
              <a:t>והמומחים מטעם הצדדים</a:t>
            </a:r>
            <a:r>
              <a:rPr lang="he-IL" sz="2000" dirty="0">
                <a:cs typeface="David" panose="020E0502060401010101" pitchFamily="34" charset="-79"/>
              </a:rPr>
              <a:t>. יש לפרש </a:t>
            </a:r>
            <a:r>
              <a:rPr lang="he-IL" sz="2000" b="1" u="sng" dirty="0">
                <a:cs typeface="David" panose="020E0502060401010101" pitchFamily="34" charset="-79"/>
              </a:rPr>
              <a:t>בהרחבה</a:t>
            </a:r>
            <a:r>
              <a:rPr lang="he-IL" sz="2000" dirty="0">
                <a:cs typeface="David" panose="020E0502060401010101" pitchFamily="34" charset="-79"/>
              </a:rPr>
              <a:t> (</a:t>
            </a:r>
            <a:r>
              <a:rPr lang="he-IL" sz="2000" b="1" dirty="0">
                <a:cs typeface="David" panose="020E0502060401010101" pitchFamily="34" charset="-79"/>
              </a:rPr>
              <a:t>וינר</a:t>
            </a:r>
            <a:r>
              <a:rPr lang="he-IL" sz="2000" dirty="0">
                <a:cs typeface="David" panose="020E0502060401010101" pitchFamily="34" charset="-79"/>
              </a:rPr>
              <a:t>). </a:t>
            </a:r>
          </a:p>
          <a:p>
            <a:pPr marL="971550" lvl="1" indent="-514350" algn="just" rtl="1">
              <a:lnSpc>
                <a:spcPct val="150000"/>
              </a:lnSpc>
              <a:buFont typeface="+mj-cs"/>
              <a:buAutoNum type="hebrew2Minus"/>
            </a:pPr>
            <a:r>
              <a:rPr lang="he-IL" sz="2000" dirty="0">
                <a:cs typeface="David" panose="020E0502060401010101" pitchFamily="34" charset="-79"/>
              </a:rPr>
              <a:t>את הטענות נגד המומחה יש להביא </a:t>
            </a:r>
            <a:r>
              <a:rPr lang="he-IL" sz="2000" b="1" u="sng" dirty="0">
                <a:cs typeface="David" panose="020E0502060401010101" pitchFamily="34" charset="-79"/>
              </a:rPr>
              <a:t>מיד</a:t>
            </a:r>
            <a:r>
              <a:rPr lang="he-IL" sz="2000" dirty="0">
                <a:cs typeface="David" panose="020E0502060401010101" pitchFamily="34" charset="-79"/>
              </a:rPr>
              <a:t>, וככל הניתן </a:t>
            </a:r>
            <a:r>
              <a:rPr lang="he-IL" sz="2000" b="1" u="sng" dirty="0">
                <a:cs typeface="David" panose="020E0502060401010101" pitchFamily="34" charset="-79"/>
              </a:rPr>
              <a:t>לפני תחילת עבודתו</a:t>
            </a:r>
            <a:r>
              <a:rPr lang="he-IL" sz="2000" dirty="0">
                <a:cs typeface="David" panose="020E0502060401010101" pitchFamily="34" charset="-79"/>
              </a:rPr>
              <a:t>, ולהביאן לידיעת המומחה: </a:t>
            </a:r>
            <a:r>
              <a:rPr lang="he-IL" sz="2000" b="1" dirty="0">
                <a:cs typeface="David" panose="020E0502060401010101" pitchFamily="34" charset="-79"/>
              </a:rPr>
              <a:t>שיבא</a:t>
            </a:r>
            <a:r>
              <a:rPr lang="he-IL" sz="2000" dirty="0">
                <a:cs typeface="David" panose="020E0502060401010101" pitchFamily="34" charset="-79"/>
              </a:rPr>
              <a:t>.</a:t>
            </a:r>
          </a:p>
          <a:p>
            <a:pPr marL="971550" lvl="1" indent="-514350" algn="just" rtl="1">
              <a:lnSpc>
                <a:spcPct val="150000"/>
              </a:lnSpc>
              <a:buFont typeface="+mj-cs"/>
              <a:buAutoNum type="hebrew2Minus"/>
            </a:pPr>
            <a:r>
              <a:rPr lang="he-IL" sz="2000" dirty="0">
                <a:cs typeface="David" panose="020E0502060401010101" pitchFamily="34" charset="-79"/>
              </a:rPr>
              <a:t>התנהלות לא תקינה של מומחים: איסור נוכחות אדם אחר מטעם המומחה (</a:t>
            </a:r>
            <a:r>
              <a:rPr lang="he-IL" sz="2000" b="1" dirty="0" err="1">
                <a:cs typeface="David" panose="020E0502060401010101" pitchFamily="34" charset="-79"/>
              </a:rPr>
              <a:t>דבוש</a:t>
            </a:r>
            <a:r>
              <a:rPr lang="he-IL" sz="2000" dirty="0">
                <a:cs typeface="David" panose="020E0502060401010101" pitchFamily="34" charset="-79"/>
              </a:rPr>
              <a:t>); איסור התכתבות עם צד אחד (</a:t>
            </a:r>
            <a:r>
              <a:rPr lang="he-IL" sz="2000" b="1" dirty="0" err="1">
                <a:cs typeface="David" panose="020E0502060401010101" pitchFamily="34" charset="-79"/>
              </a:rPr>
              <a:t>רמתיים</a:t>
            </a:r>
            <a:r>
              <a:rPr lang="he-IL" sz="2000" b="1" dirty="0">
                <a:cs typeface="David" panose="020E0502060401010101" pitchFamily="34" charset="-79"/>
              </a:rPr>
              <a:t> צופים</a:t>
            </a:r>
            <a:r>
              <a:rPr lang="he-IL" sz="2000" dirty="0">
                <a:cs typeface="David" panose="020E0502060401010101" pitchFamily="34" charset="-79"/>
              </a:rPr>
              <a:t>); פסילת מומחה שהיה בקשר עם ב"כ הנתבע שייצג את מקום עבודתו בתיק אחר (</a:t>
            </a:r>
            <a:r>
              <a:rPr lang="he-IL" sz="2000" b="1" dirty="0">
                <a:cs typeface="David" panose="020E0502060401010101" pitchFamily="34" charset="-79"/>
              </a:rPr>
              <a:t>פלוני נ' מ"י</a:t>
            </a:r>
            <a:r>
              <a:rPr lang="he-IL" sz="2000" dirty="0">
                <a:cs typeface="David" panose="020E0502060401010101" pitchFamily="34" charset="-79"/>
              </a:rPr>
              <a:t>); אפשרות להגביל הצגת חוות דעת מטעם צדדים בפני המומחה (בשלב הראשון) (</a:t>
            </a:r>
            <a:r>
              <a:rPr lang="he-IL" sz="2000" b="1" dirty="0">
                <a:cs typeface="David" panose="020E0502060401010101" pitchFamily="34" charset="-79"/>
              </a:rPr>
              <a:t>נזמה</a:t>
            </a:r>
            <a:r>
              <a:rPr lang="he-IL" sz="2000" dirty="0">
                <a:cs typeface="David" panose="020E0502060401010101" pitchFamily="34" charset="-79"/>
              </a:rPr>
              <a:t>)</a:t>
            </a:r>
          </a:p>
        </p:txBody>
      </p:sp>
    </p:spTree>
    <p:extLst>
      <p:ext uri="{BB962C8B-B14F-4D97-AF65-F5344CB8AC3E}">
        <p14:creationId xmlns:p14="http://schemas.microsoft.com/office/powerpoint/2010/main" val="178465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798114"/>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0" y="601413"/>
            <a:ext cx="7322791"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מומחים(2)</a:t>
            </a:r>
          </a:p>
        </p:txBody>
      </p:sp>
      <p:sp>
        <p:nvSpPr>
          <p:cNvPr id="4" name="TextBox 3">
            <a:extLst>
              <a:ext uri="{FF2B5EF4-FFF2-40B4-BE49-F238E27FC236}">
                <a16:creationId xmlns:a16="http://schemas.microsoft.com/office/drawing/2014/main" id="{1CB9BCBD-4FE8-4782-A4C8-FD78E1710695}"/>
              </a:ext>
            </a:extLst>
          </p:cNvPr>
          <p:cNvSpPr txBox="1"/>
          <p:nvPr/>
        </p:nvSpPr>
        <p:spPr>
          <a:xfrm>
            <a:off x="222191" y="1536293"/>
            <a:ext cx="11784249" cy="5216813"/>
          </a:xfrm>
          <a:prstGeom prst="rect">
            <a:avLst/>
          </a:prstGeom>
          <a:noFill/>
        </p:spPr>
        <p:txBody>
          <a:bodyPr wrap="square" rtlCol="1">
            <a:spAutoFit/>
          </a:bodyPr>
          <a:lstStyle/>
          <a:p>
            <a:pPr marL="514350" indent="-514350" algn="just" rtl="1">
              <a:lnSpc>
                <a:spcPct val="150000"/>
              </a:lnSpc>
              <a:buFont typeface="+mj-lt"/>
              <a:buAutoNum type="arabicPeriod" startAt="2"/>
            </a:pPr>
            <a:r>
              <a:rPr lang="he-IL" sz="2400" b="1" dirty="0">
                <a:latin typeface="David" panose="020E0502060401010101" pitchFamily="34" charset="-79"/>
                <a:cs typeface="David" panose="020E0502060401010101" pitchFamily="34" charset="-79"/>
              </a:rPr>
              <a:t>"תחום מומחיותו":</a:t>
            </a:r>
            <a:endParaRPr lang="he-IL" sz="2400" dirty="0">
              <a:effectLst/>
              <a:ea typeface="Calibri" panose="020F0502020204030204" pitchFamily="34" charset="0"/>
              <a:cs typeface="David" panose="020E0502060401010101" pitchFamily="34" charset="-79"/>
            </a:endParaRPr>
          </a:p>
          <a:p>
            <a:pPr marL="971550" lvl="1" indent="-514350" algn="just" rtl="1">
              <a:lnSpc>
                <a:spcPct val="150000"/>
              </a:lnSpc>
              <a:buFont typeface="+mj-cs"/>
              <a:buAutoNum type="hebrew2Minus"/>
            </a:pPr>
            <a:r>
              <a:rPr lang="he-IL" sz="2000" dirty="0">
                <a:cs typeface="David" panose="020E0502060401010101" pitchFamily="34" charset="-79"/>
              </a:rPr>
              <a:t>תקנה 87(א)</a:t>
            </a:r>
            <a:r>
              <a:rPr lang="en-US" sz="2000" dirty="0">
                <a:cs typeface="David" panose="020E0502060401010101" pitchFamily="34" charset="-79"/>
              </a:rPr>
              <a:t> </a:t>
            </a:r>
            <a:r>
              <a:rPr lang="he-IL" sz="2000" dirty="0">
                <a:cs typeface="David" panose="020E0502060401010101" pitchFamily="34" charset="-79"/>
              </a:rPr>
              <a:t>לתקנות החדשות; </a:t>
            </a:r>
            <a:r>
              <a:rPr lang="he-IL" sz="2000" b="1" dirty="0">
                <a:cs typeface="David" panose="020E0502060401010101" pitchFamily="34" charset="-79"/>
              </a:rPr>
              <a:t>פלוני נ' שיבא</a:t>
            </a:r>
            <a:r>
              <a:rPr lang="he-IL" sz="2000" dirty="0">
                <a:cs typeface="David" panose="020E0502060401010101" pitchFamily="34" charset="-79"/>
              </a:rPr>
              <a:t> – </a:t>
            </a:r>
            <a:r>
              <a:rPr lang="he-IL" sz="2000" dirty="0" err="1">
                <a:cs typeface="David" panose="020E0502060401010101" pitchFamily="34" charset="-79"/>
              </a:rPr>
              <a:t>גנטיקאי</a:t>
            </a:r>
            <a:r>
              <a:rPr lang="he-IL" sz="2000" dirty="0">
                <a:cs typeface="David" panose="020E0502060401010101" pitchFamily="34" charset="-79"/>
              </a:rPr>
              <a:t> שהתייחס לגניקולוגיה.</a:t>
            </a:r>
          </a:p>
          <a:p>
            <a:pPr marL="971550" lvl="1" indent="-514350" algn="just" rtl="1">
              <a:lnSpc>
                <a:spcPct val="150000"/>
              </a:lnSpc>
              <a:buFont typeface="+mj-cs"/>
              <a:buAutoNum type="hebrew2Minus"/>
            </a:pPr>
            <a:r>
              <a:rPr lang="he-IL" sz="2000" dirty="0" err="1">
                <a:cs typeface="David" panose="020E0502060401010101" pitchFamily="34" charset="-79"/>
              </a:rPr>
              <a:t>אורטופד</a:t>
            </a:r>
            <a:r>
              <a:rPr lang="he-IL" sz="2000" dirty="0">
                <a:cs typeface="David" panose="020E0502060401010101" pitchFamily="34" charset="-79"/>
              </a:rPr>
              <a:t> שמטפל בשלד – האם יכול בפגיעה אורטופדית ברגליים? האם המטולוגית שלא מטפלת בחולי המופיליה יכולה לתת חוות דעת בעניינם? והאם קרדיולוג, עם התמחות קודמת בפנימית (שלא עוסק בה), יכול לתת חוות דעת בענייני רפואה פנימית?</a:t>
            </a:r>
          </a:p>
          <a:p>
            <a:pPr marL="514350" indent="-514350" algn="just" rtl="1">
              <a:lnSpc>
                <a:spcPct val="150000"/>
              </a:lnSpc>
              <a:buAutoNum type="arabicPeriod" startAt="2"/>
            </a:pPr>
            <a:r>
              <a:rPr lang="he-IL" sz="2400" dirty="0">
                <a:latin typeface="David" panose="020E0502060401010101" pitchFamily="34" charset="-79"/>
                <a:cs typeface="David" panose="020E0502060401010101" pitchFamily="34" charset="-79"/>
              </a:rPr>
              <a:t>מומחה פסיכיאטרי מטעם בימ"ש לא יבדוק ב-</a:t>
            </a:r>
            <a:r>
              <a:rPr lang="en-US" sz="2400" dirty="0">
                <a:latin typeface="David" panose="020E0502060401010101" pitchFamily="34" charset="-79"/>
                <a:cs typeface="David" panose="020E0502060401010101" pitchFamily="34" charset="-79"/>
              </a:rPr>
              <a:t>Zoom</a:t>
            </a:r>
            <a:r>
              <a:rPr lang="he-IL" sz="2400" dirty="0">
                <a:latin typeface="David" panose="020E0502060401010101" pitchFamily="34" charset="-79"/>
                <a:cs typeface="David" panose="020E0502060401010101" pitchFamily="34" charset="-79"/>
              </a:rPr>
              <a:t>: </a:t>
            </a:r>
            <a:r>
              <a:rPr lang="he-IL" sz="2400" b="1" dirty="0" err="1">
                <a:latin typeface="David" panose="020E0502060401010101" pitchFamily="34" charset="-79"/>
                <a:cs typeface="David" panose="020E0502060401010101" pitchFamily="34" charset="-79"/>
              </a:rPr>
              <a:t>אנגהאוס</a:t>
            </a:r>
            <a:r>
              <a:rPr lang="he-IL" sz="2400" dirty="0">
                <a:latin typeface="David" panose="020E0502060401010101" pitchFamily="34" charset="-79"/>
                <a:cs typeface="David" panose="020E0502060401010101" pitchFamily="34" charset="-79"/>
              </a:rPr>
              <a:t>; האם רק שופט יכול להתרשם מרחוק?</a:t>
            </a:r>
          </a:p>
          <a:p>
            <a:pPr marL="514350" indent="-514350" algn="just" rtl="1">
              <a:lnSpc>
                <a:spcPct val="150000"/>
              </a:lnSpc>
              <a:buAutoNum type="arabicPeriod" startAt="2"/>
            </a:pPr>
            <a:r>
              <a:rPr lang="he-IL" sz="2400" b="1" dirty="0">
                <a:latin typeface="David" panose="020E0502060401010101" pitchFamily="34" charset="-79"/>
                <a:cs typeface="David" panose="020E0502060401010101" pitchFamily="34" charset="-79"/>
              </a:rPr>
              <a:t>חוות הדעת הכפולות</a:t>
            </a:r>
            <a:r>
              <a:rPr lang="he-IL" sz="2400" dirty="0">
                <a:latin typeface="David" panose="020E0502060401010101" pitchFamily="34" charset="-79"/>
                <a:cs typeface="David" panose="020E0502060401010101" pitchFamily="34" charset="-79"/>
              </a:rPr>
              <a:t>: </a:t>
            </a:r>
            <a:r>
              <a:rPr lang="he-IL" sz="2400" u="sng" dirty="0">
                <a:solidFill>
                  <a:srgbClr val="FF0000"/>
                </a:solidFill>
                <a:latin typeface="David" panose="020E0502060401010101" pitchFamily="34" charset="-79"/>
                <a:cs typeface="David" panose="020E0502060401010101" pitchFamily="34" charset="-79"/>
              </a:rPr>
              <a:t>אחד</a:t>
            </a:r>
            <a:r>
              <a:rPr lang="he-IL" sz="2400" dirty="0">
                <a:solidFill>
                  <a:srgbClr val="FF0000"/>
                </a:solidFill>
                <a:latin typeface="David" panose="020E0502060401010101" pitchFamily="34" charset="-79"/>
                <a:cs typeface="David" panose="020E0502060401010101" pitchFamily="34" charset="-79"/>
              </a:rPr>
              <a:t> מאירועי השנה</a:t>
            </a:r>
            <a:r>
              <a:rPr lang="he-IL" sz="2400" dirty="0">
                <a:latin typeface="David" panose="020E0502060401010101" pitchFamily="34" charset="-79"/>
                <a:cs typeface="David" panose="020E0502060401010101" pitchFamily="34" charset="-79"/>
              </a:rPr>
              <a:t>: האם מותר, כבר כיום, להגיש את הנתונים: </a:t>
            </a:r>
            <a:r>
              <a:rPr lang="he-IL" sz="2400" b="1" dirty="0" err="1">
                <a:latin typeface="David" panose="020E0502060401010101" pitchFamily="34" charset="-79"/>
                <a:cs typeface="David" panose="020E0502060401010101" pitchFamily="34" charset="-79"/>
              </a:rPr>
              <a:t>ל.א.י</a:t>
            </a:r>
            <a:r>
              <a:rPr lang="he-IL" sz="2400" dirty="0">
                <a:latin typeface="David" panose="020E0502060401010101" pitchFamily="34" charset="-79"/>
                <a:cs typeface="David" panose="020E0502060401010101" pitchFamily="34" charset="-79"/>
              </a:rPr>
              <a:t> למול </a:t>
            </a:r>
            <a:r>
              <a:rPr lang="he-IL" sz="2400" b="1" dirty="0">
                <a:latin typeface="David" panose="020E0502060401010101" pitchFamily="34" charset="-79"/>
                <a:cs typeface="David" panose="020E0502060401010101" pitchFamily="34" charset="-79"/>
              </a:rPr>
              <a:t>עזבון פלונית</a:t>
            </a:r>
            <a:r>
              <a:rPr lang="he-IL" sz="2400" dirty="0">
                <a:latin typeface="David" panose="020E0502060401010101" pitchFamily="34" charset="-79"/>
                <a:cs typeface="David" panose="020E0502060401010101" pitchFamily="34" charset="-79"/>
              </a:rPr>
              <a:t>; גם </a:t>
            </a:r>
            <a:r>
              <a:rPr lang="he-IL" sz="2400" dirty="0" err="1">
                <a:latin typeface="David" panose="020E0502060401010101" pitchFamily="34" charset="-79"/>
                <a:cs typeface="David" panose="020E0502060401010101" pitchFamily="34" charset="-79"/>
              </a:rPr>
              <a:t>כשלא</a:t>
            </a:r>
            <a:r>
              <a:rPr lang="he-IL" sz="2400" dirty="0">
                <a:latin typeface="David" panose="020E0502060401010101" pitchFamily="34" charset="-79"/>
                <a:cs typeface="David" panose="020E0502060401010101" pitchFamily="34" charset="-79"/>
              </a:rPr>
              <a:t> מוגש – </a:t>
            </a:r>
            <a:r>
              <a:rPr lang="he-IL" sz="2400" b="1" dirty="0">
                <a:latin typeface="David" panose="020E0502060401010101" pitchFamily="34" charset="-79"/>
                <a:cs typeface="David" panose="020E0502060401010101" pitchFamily="34" charset="-79"/>
              </a:rPr>
              <a:t>עדיין רלוונטי וניתן לחקור</a:t>
            </a:r>
            <a:r>
              <a:rPr lang="he-IL" sz="2400" dirty="0">
                <a:latin typeface="David" panose="020E0502060401010101" pitchFamily="34" charset="-79"/>
                <a:cs typeface="David" panose="020E0502060401010101" pitchFamily="34" charset="-79"/>
              </a:rPr>
              <a:t>. </a:t>
            </a:r>
          </a:p>
          <a:p>
            <a:pPr algn="just" rtl="1">
              <a:lnSpc>
                <a:spcPct val="150000"/>
              </a:lnSpc>
            </a:pPr>
            <a:r>
              <a:rPr lang="he-IL" sz="2400" dirty="0">
                <a:latin typeface="David" panose="020E0502060401010101" pitchFamily="34" charset="-79"/>
                <a:cs typeface="David" panose="020E0502060401010101" pitchFamily="34" charset="-79"/>
              </a:rPr>
              <a:t>	כבר כיום: הליכי "משפט חוזר אזרחי" בגין חוות דעת כפולות – </a:t>
            </a:r>
            <a:r>
              <a:rPr lang="he-IL" sz="2400" b="1" dirty="0">
                <a:latin typeface="David" panose="020E0502060401010101" pitchFamily="34" charset="-79"/>
                <a:cs typeface="David" panose="020E0502060401010101" pitchFamily="34" charset="-79"/>
              </a:rPr>
              <a:t>נתראה בשנה הבאה</a:t>
            </a:r>
            <a:endParaRPr lang="he-IL" sz="2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445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3">
            <a:extLst>
              <a:ext uri="{FF2B5EF4-FFF2-40B4-BE49-F238E27FC236}">
                <a16:creationId xmlns:a16="http://schemas.microsoft.com/office/drawing/2014/main" id="{AE018DCA-94BE-4B49-8F78-5435C13BE96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834936"/>
          </a:xfrm>
          <a:prstGeom prst="rect">
            <a:avLst/>
          </a:prstGeom>
        </p:spPr>
      </p:pic>
      <p:sp>
        <p:nvSpPr>
          <p:cNvPr id="3" name="TextBox 2">
            <a:extLst>
              <a:ext uri="{FF2B5EF4-FFF2-40B4-BE49-F238E27FC236}">
                <a16:creationId xmlns:a16="http://schemas.microsoft.com/office/drawing/2014/main" id="{CCD80027-F928-42E6-BFE9-64442949E98A}"/>
              </a:ext>
            </a:extLst>
          </p:cNvPr>
          <p:cNvSpPr txBox="1"/>
          <p:nvPr/>
        </p:nvSpPr>
        <p:spPr>
          <a:xfrm>
            <a:off x="4467671" y="662783"/>
            <a:ext cx="6891753" cy="830997"/>
          </a:xfrm>
          <a:prstGeom prst="rect">
            <a:avLst/>
          </a:prstGeom>
          <a:noFill/>
        </p:spPr>
        <p:txBody>
          <a:bodyPr wrap="square" rtlCol="1">
            <a:spAutoFit/>
          </a:bodyPr>
          <a:lstStyle/>
          <a:p>
            <a:pPr algn="ctr"/>
            <a:r>
              <a:rPr lang="he-IL" sz="4800" b="1" dirty="0">
                <a:latin typeface="David" panose="020E0502060401010101" pitchFamily="34" charset="-79"/>
                <a:cs typeface="David" panose="020E0502060401010101" pitchFamily="34" charset="-79"/>
              </a:rPr>
              <a:t>סיכום שנה: פיצויים </a:t>
            </a:r>
            <a:r>
              <a:rPr lang="he-IL" sz="4800" b="1" dirty="0" err="1">
                <a:latin typeface="David" panose="020E0502060401010101" pitchFamily="34" charset="-79"/>
                <a:cs typeface="David" panose="020E0502060401010101" pitchFamily="34" charset="-79"/>
              </a:rPr>
              <a:t>עונשיים</a:t>
            </a:r>
            <a:endParaRPr lang="he-IL" sz="4800" b="1" dirty="0">
              <a:latin typeface="David" panose="020E0502060401010101" pitchFamily="34" charset="-79"/>
              <a:cs typeface="David" panose="020E0502060401010101" pitchFamily="34" charset="-79"/>
            </a:endParaRPr>
          </a:p>
        </p:txBody>
      </p:sp>
      <p:sp>
        <p:nvSpPr>
          <p:cNvPr id="4" name="TextBox 3">
            <a:extLst>
              <a:ext uri="{FF2B5EF4-FFF2-40B4-BE49-F238E27FC236}">
                <a16:creationId xmlns:a16="http://schemas.microsoft.com/office/drawing/2014/main" id="{1CB9BCBD-4FE8-4782-A4C8-FD78E1710695}"/>
              </a:ext>
            </a:extLst>
          </p:cNvPr>
          <p:cNvSpPr txBox="1"/>
          <p:nvPr/>
        </p:nvSpPr>
        <p:spPr>
          <a:xfrm>
            <a:off x="452812" y="1648882"/>
            <a:ext cx="11525122" cy="5209118"/>
          </a:xfrm>
          <a:prstGeom prst="rect">
            <a:avLst/>
          </a:prstGeom>
          <a:noFill/>
        </p:spPr>
        <p:txBody>
          <a:bodyPr wrap="square" rtlCol="1">
            <a:spAutoFit/>
          </a:bodyPr>
          <a:lstStyle/>
          <a:p>
            <a:pPr marL="514350" indent="-514350" algn="just" rtl="1">
              <a:lnSpc>
                <a:spcPct val="150000"/>
              </a:lnSpc>
              <a:buFont typeface="+mj-lt"/>
              <a:buAutoNum type="arabicPeriod"/>
            </a:pPr>
            <a:r>
              <a:rPr lang="he-IL" sz="2800" b="1" dirty="0">
                <a:latin typeface="David" panose="020E0502060401010101" pitchFamily="34" charset="-79"/>
                <a:cs typeface="David" panose="020E0502060401010101" pitchFamily="34" charset="-79"/>
              </a:rPr>
              <a:t>תביעות רש"פ: </a:t>
            </a:r>
            <a:r>
              <a:rPr lang="he-IL" sz="2800" dirty="0">
                <a:latin typeface="David" panose="020E0502060401010101" pitchFamily="34" charset="-79"/>
                <a:cs typeface="David" panose="020E0502060401010101" pitchFamily="34" charset="-79"/>
              </a:rPr>
              <a:t>הבחנה בין רש"פ כמזיק (יש פיצויים </a:t>
            </a:r>
            <a:r>
              <a:rPr lang="he-IL" sz="2800" dirty="0" err="1">
                <a:latin typeface="David" panose="020E0502060401010101" pitchFamily="34" charset="-79"/>
                <a:cs typeface="David" panose="020E0502060401010101" pitchFamily="34" charset="-79"/>
              </a:rPr>
              <a:t>עונשיים</a:t>
            </a:r>
            <a:r>
              <a:rPr lang="he-IL" sz="2800" dirty="0">
                <a:latin typeface="David" panose="020E0502060401010101" pitchFamily="34" charset="-79"/>
                <a:cs typeface="David" panose="020E0502060401010101" pitchFamily="34" charset="-79"/>
              </a:rPr>
              <a:t>) או כמאשרר (יש חבות, אך רק לפיצויים נזיקיים רגילים). </a:t>
            </a:r>
          </a:p>
          <a:p>
            <a:pPr marL="514350" indent="-514350" algn="just" rtl="1">
              <a:lnSpc>
                <a:spcPct val="150000"/>
              </a:lnSpc>
              <a:buFont typeface="+mj-lt"/>
              <a:buAutoNum type="arabicPeriod"/>
            </a:pPr>
            <a:r>
              <a:rPr lang="he-IL" sz="2800" b="1" dirty="0" err="1">
                <a:latin typeface="David" panose="020E0502060401010101" pitchFamily="34" charset="-79"/>
                <a:cs typeface="David" panose="020E0502060401010101" pitchFamily="34" charset="-79"/>
              </a:rPr>
              <a:t>נורזץ</a:t>
            </a:r>
            <a:r>
              <a:rPr lang="he-IL" sz="2800" b="1" dirty="0">
                <a:latin typeface="David" panose="020E0502060401010101" pitchFamily="34" charset="-79"/>
                <a:cs typeface="David" panose="020E0502060401010101" pitchFamily="34" charset="-79"/>
              </a:rPr>
              <a:t>'</a:t>
            </a:r>
            <a:r>
              <a:rPr lang="he-IL" sz="2800" dirty="0">
                <a:latin typeface="David" panose="020E0502060401010101" pitchFamily="34" charset="-79"/>
                <a:cs typeface="David" panose="020E0502060401010101" pitchFamily="34" charset="-79"/>
              </a:rPr>
              <a:t> – ניתן לקבל פיצויים </a:t>
            </a:r>
            <a:r>
              <a:rPr lang="he-IL" sz="2800" dirty="0" err="1">
                <a:latin typeface="David" panose="020E0502060401010101" pitchFamily="34" charset="-79"/>
                <a:cs typeface="David" panose="020E0502060401010101" pitchFamily="34" charset="-79"/>
              </a:rPr>
              <a:t>עונשיים</a:t>
            </a:r>
            <a:r>
              <a:rPr lang="he-IL" sz="2800" dirty="0">
                <a:latin typeface="David" panose="020E0502060401010101" pitchFamily="34" charset="-79"/>
                <a:cs typeface="David" panose="020E0502060401010101" pitchFamily="34" charset="-79"/>
              </a:rPr>
              <a:t> גם ב"אדישות רבתי" או "רשלנות חמורה" אבל לא ברשלנות רגילה.</a:t>
            </a:r>
          </a:p>
          <a:p>
            <a:pPr marL="514350" indent="-514350" algn="just" rtl="1">
              <a:lnSpc>
                <a:spcPct val="150000"/>
              </a:lnSpc>
              <a:buFont typeface="+mj-lt"/>
              <a:buAutoNum type="arabicPeriod"/>
            </a:pPr>
            <a:r>
              <a:rPr lang="he-IL" sz="2800" b="1" dirty="0">
                <a:solidFill>
                  <a:srgbClr val="FF0000"/>
                </a:solidFill>
                <a:latin typeface="David" panose="020E0502060401010101" pitchFamily="34" charset="-79"/>
                <a:cs typeface="David" panose="020E0502060401010101" pitchFamily="34" charset="-79"/>
              </a:rPr>
              <a:t>פסק הדין של השנה </a:t>
            </a:r>
            <a:r>
              <a:rPr lang="he-IL" sz="2800" b="1" dirty="0">
                <a:latin typeface="David" panose="020E0502060401010101" pitchFamily="34" charset="-79"/>
                <a:cs typeface="David" panose="020E0502060401010101" pitchFamily="34" charset="-79"/>
              </a:rPr>
              <a:t>– </a:t>
            </a:r>
            <a:r>
              <a:rPr lang="he-IL" sz="2800" b="1" u="sng" dirty="0">
                <a:latin typeface="David" panose="020E0502060401010101" pitchFamily="34" charset="-79"/>
                <a:cs typeface="David" panose="020E0502060401010101" pitchFamily="34" charset="-79"/>
              </a:rPr>
              <a:t>מתן תוכן לאחריות מאשרר</a:t>
            </a:r>
            <a:r>
              <a:rPr lang="he-IL" sz="2800" b="1" dirty="0">
                <a:latin typeface="David" panose="020E0502060401010101" pitchFamily="34" charset="-79"/>
                <a:cs typeface="David" panose="020E0502060401010101" pitchFamily="34" charset="-79"/>
              </a:rPr>
              <a:t> – </a:t>
            </a:r>
            <a:r>
              <a:rPr lang="he-IL" sz="2800" dirty="0">
                <a:latin typeface="David" panose="020E0502060401010101" pitchFamily="34" charset="-79"/>
                <a:cs typeface="David" panose="020E0502060401010101" pitchFamily="34" charset="-79"/>
              </a:rPr>
              <a:t>ע"א 2362/19 </a:t>
            </a:r>
            <a:r>
              <a:rPr lang="he-IL" sz="2800" b="1" dirty="0">
                <a:latin typeface="David" panose="020E0502060401010101" pitchFamily="34" charset="-79"/>
                <a:cs typeface="David" panose="020E0502060401010101" pitchFamily="34" charset="-79"/>
              </a:rPr>
              <a:t>פלונים נ' הרשות הפלסטינית</a:t>
            </a:r>
            <a:r>
              <a:rPr lang="he-IL" sz="2800" dirty="0">
                <a:latin typeface="David" panose="020E0502060401010101" pitchFamily="34" charset="-79"/>
                <a:cs typeface="David" panose="020E0502060401010101" pitchFamily="34" charset="-79"/>
              </a:rPr>
              <a:t> (נבו 10.4.2022) – </a:t>
            </a:r>
            <a:r>
              <a:rPr lang="he-IL" sz="2800" b="1" u="sng" dirty="0">
                <a:latin typeface="David" panose="020E0502060401010101" pitchFamily="34" charset="-79"/>
                <a:cs typeface="David" panose="020E0502060401010101" pitchFamily="34" charset="-79"/>
              </a:rPr>
              <a:t>בעל השלכות מעבר לתיקי טרור</a:t>
            </a:r>
            <a:r>
              <a:rPr lang="he-IL" sz="2800" dirty="0">
                <a:latin typeface="David" panose="020E0502060401010101" pitchFamily="34" charset="-79"/>
                <a:cs typeface="David" panose="020E0502060401010101" pitchFamily="34" charset="-79"/>
              </a:rPr>
              <a:t>; האם אב שמסייע לבנו לברוח מדין פלילי חב </a:t>
            </a:r>
            <a:r>
              <a:rPr lang="he-IL" sz="2800" dirty="0" err="1">
                <a:latin typeface="David" panose="020E0502060401010101" pitchFamily="34" charset="-79"/>
                <a:cs typeface="David" panose="020E0502060401010101" pitchFamily="34" charset="-79"/>
              </a:rPr>
              <a:t>בנזיקין</a:t>
            </a:r>
            <a:r>
              <a:rPr lang="he-IL" sz="2800" dirty="0">
                <a:latin typeface="David" panose="020E0502060401010101" pitchFamily="34" charset="-79"/>
                <a:cs typeface="David" panose="020E0502060401010101" pitchFamily="34" charset="-79"/>
              </a:rPr>
              <a:t> כלפי הנפגע? האם מעסיק שלא מפטר עובד שביצע מעשים מגונים </a:t>
            </a:r>
            <a:r>
              <a:rPr lang="he-IL" sz="2800" u="sng" dirty="0">
                <a:latin typeface="David" panose="020E0502060401010101" pitchFamily="34" charset="-79"/>
                <a:cs typeface="David" panose="020E0502060401010101" pitchFamily="34" charset="-79"/>
              </a:rPr>
              <a:t>אצל מעביד אחר</a:t>
            </a:r>
            <a:r>
              <a:rPr lang="he-IL" sz="2800" dirty="0">
                <a:latin typeface="David" panose="020E0502060401010101" pitchFamily="34" charset="-79"/>
                <a:cs typeface="David" panose="020E0502060401010101" pitchFamily="34" charset="-79"/>
              </a:rPr>
              <a:t> הוא מאשרר? </a:t>
            </a:r>
            <a:r>
              <a:rPr lang="he-IL" sz="2800" b="1" dirty="0">
                <a:latin typeface="David" panose="020E0502060401010101" pitchFamily="34" charset="-79"/>
                <a:cs typeface="David" panose="020E0502060401010101" pitchFamily="34" charset="-79"/>
              </a:rPr>
              <a:t>המשך יבוא</a:t>
            </a:r>
            <a:r>
              <a:rPr lang="he-IL" sz="2800" b="1" u="sng" dirty="0">
                <a:latin typeface="David" panose="020E0502060401010101" pitchFamily="34" charset="-79"/>
                <a:cs typeface="David" panose="020E0502060401010101" pitchFamily="34" charset="-79"/>
              </a:rPr>
              <a:t> </a:t>
            </a:r>
            <a:endParaRPr lang="he-IL" sz="2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8795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286</TotalTime>
  <Words>2738</Words>
  <Application>Microsoft Office PowerPoint</Application>
  <PresentationFormat>מסך רחב</PresentationFormat>
  <Paragraphs>123</Paragraphs>
  <Slides>21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21</vt:i4>
      </vt:variant>
    </vt:vector>
  </HeadingPairs>
  <TitlesOfParts>
    <vt:vector size="26" baseType="lpstr">
      <vt:lpstr>Arial</vt:lpstr>
      <vt:lpstr>Calibri</vt:lpstr>
      <vt:lpstr>Calibri Light</vt:lpstr>
      <vt:lpstr>David</vt:lpstr>
      <vt:lpstr>Office Theme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 KPPSLAW</dc:creator>
  <cp:lastModifiedBy>אסף פוזנר</cp:lastModifiedBy>
  <cp:revision>11</cp:revision>
  <dcterms:created xsi:type="dcterms:W3CDTF">2021-01-05T15:21:42Z</dcterms:created>
  <dcterms:modified xsi:type="dcterms:W3CDTF">2023-01-15T09:50:21Z</dcterms:modified>
</cp:coreProperties>
</file>