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3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C58DE76-D4CC-CF6B-5AA6-9E8647CCC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EB4AF7F-19EE-4ABB-3FF5-175F8AAE4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11D3A51-DB96-D1BF-FDFF-C3448A128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ADB26A3-56D7-452E-93A2-A65376B0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94D0DE7-9199-959A-CB18-5ED7F3DF8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538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AD411B5-F0AB-E34D-B92C-916F8AC15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CD1F6A2-FDA0-9A30-0546-343E7A13B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A6C299C-BDCC-421E-E678-FC5565CD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02B4CFA-DB2F-7CE3-33DA-9CE167028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D78D908-52FA-0B55-C04E-77DB5F87D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993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D02CA201-5B93-DAC8-4E0E-0C7F00D81D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8A1C553-D820-8F84-06A6-F8F5D8FA9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638B227-3740-5207-A295-A02D4AE5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9ACFA70-A8BA-B685-118A-919B3390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BCDB537-2460-0EAD-E4EB-58ADDFD3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289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B5B6161-832B-5E66-41ED-D8F279B39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5AEEADB-487D-C1D7-8BC4-52F55403A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954D9B8-B0F4-3B93-A795-966690EB8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615872E-8913-611B-0DD5-1C513D29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574B9AF-9524-0589-7539-19300B86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733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B4777A-2F13-2F1E-56C0-06C1C3E23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DB4E59A-13B7-A1B4-D5E6-2051D856D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B72FA11-93F8-7E46-9819-AFED0542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F55C57B-864C-2D40-C97B-A21EB24C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B0F64C6-AC16-FE4B-3A03-62697426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51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C15139A-B95A-E6FA-0D23-2E8E9195F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E08AF97-7ED8-6A55-BEC7-9740FCBD9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FE57617-E47D-B67B-8B16-A1E0335ED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21EE13F-B1F5-4F1D-B74F-D56EED7A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D062A7D-82BC-B906-372D-258619650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25800EC-0D6C-DC59-9F89-CA9E66D64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192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006D9A9-C005-F9A0-16AE-148FEEB69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7B01935-B823-5A74-5347-5992DF373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3A7BAFE-F225-E8AD-A937-20F002754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111393D-B6C6-B4D7-55DE-ED781C9D7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BE77E70-7DDF-ABB3-2F55-D699A3B9E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7E0DA56-5FA0-4F1C-F67C-7CA28EA3A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E910F54-F232-F50D-E052-742E34941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31FF02E-93C1-84A2-03BD-A263966D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854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E22D7DA-8861-382D-99BF-70C261FB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9255881-8B71-35BB-C717-4BDF5F96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FAC08A8-4B43-E477-F408-68A28ACC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124906CD-2C88-A158-1DA4-418972659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7894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44AD8FBB-66EB-BCD1-01A5-2EDFBF303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19E37BB2-787C-1868-789C-F27F7C76F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5783F10-B423-CBC2-907A-078B0A96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059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4A8EDB5-3CFF-6868-E1B1-75F590A0B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ADEC95A-381B-89A1-E8FD-72054175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DF0A65A-CF8E-58AD-D2F0-BE7D9890A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7E5A641-79A7-7423-E4C7-B28536A77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C76C907-183A-FCBA-851E-0218D3DD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17DBDBE-43F8-2383-03BA-106C4DD1A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042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D344F1-FC5B-6C7A-9123-09464B4C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A1A2817-13B3-56EB-08CA-899DBF872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E1F36919-8667-AD0D-97C1-B1C0B30D6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D8209D1-ECDA-EFDE-C98A-89AF57524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ADF5616-7EE1-B1AF-4751-E0FC3BC35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7B36643-3FF0-1D29-886E-6AFD7213C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523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261F0-AE2D-BD98-9483-28B8FD8C1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1EB67E-14F6-59A8-6BAA-078EE19C9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DC3497-C70F-7872-227C-4E53A7A3E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196B7-C701-4C7E-9A29-FE9A7D0AF49B}" type="datetimeFigureOut">
              <a:rPr lang="he-IL" smtClean="0"/>
              <a:t>י"ט/טבת/תשפ"ה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9A463BC-67D8-A90B-476C-BDC1B3EED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9ED7AFA-BCC4-5ED4-3A04-81D3F417B6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EE9391-D13F-482C-8D5A-9D0C696587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880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osner-law.co.il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498DC94-DE2E-C154-338E-805F10EE2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25020"/>
            <a:ext cx="9144000" cy="685801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סיכום פסיקה בתחום </a:t>
            </a:r>
            <a:r>
              <a:rPr lang="he-IL" sz="36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הנזיקין</a:t>
            </a:r>
            <a:r>
              <a:rPr lang="he-IL" sz="3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לשנת 2024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24355DA-1346-41DD-5A9D-4C560B841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210821"/>
            <a:ext cx="9144000" cy="685800"/>
          </a:xfrm>
        </p:spPr>
        <p:txBody>
          <a:bodyPr/>
          <a:lstStyle/>
          <a:p>
            <a:r>
              <a:rPr lang="he-IL" dirty="0">
                <a:solidFill>
                  <a:schemeClr val="bg1"/>
                </a:solidFill>
              </a:rPr>
              <a:t>ד"ר אסף </a:t>
            </a:r>
            <a:r>
              <a:rPr lang="he-IL" dirty="0" err="1">
                <a:solidFill>
                  <a:schemeClr val="bg1"/>
                </a:solidFill>
              </a:rPr>
              <a:t>פוזנר</a:t>
            </a:r>
            <a:r>
              <a:rPr lang="he-IL" dirty="0">
                <a:solidFill>
                  <a:schemeClr val="bg1"/>
                </a:solidFill>
              </a:rPr>
              <a:t>, עו"ד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46C8F661-C13E-7EC1-D4DC-ACEE148C921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999" b="8286"/>
          <a:stretch/>
        </p:blipFill>
        <p:spPr>
          <a:xfrm>
            <a:off x="0" y="1994170"/>
            <a:ext cx="12192000" cy="3414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498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594AD2-BA9C-627C-51A2-C4D0E8B39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55317687-7857-7838-E345-07AC0603AB2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ECE9E601-2F47-83EE-757C-7244BBC7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פרוצדורה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CA99FB7-97D2-83CB-53F4-7E15B1639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הליכים מקדמיים: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"מילה מגונה" גם אם מאריך דיון (גבעון; השופט מינץ)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הלכת "סוויסה": בעל הדין צריך להחליט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מראש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אם טוען לחיסיון או עיכוב גילוי, ובמידה וביקש עיכוב המסמך יגולה בשלב מאוחר (4686/24, השופט עמית; גואטה, השופטת רונן).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בקשה לעיכוב לפי "סוויסה" כשהמבקש יודע שלא יעשה במסמך שימוש עתידי – חוסר תו"ל (חבר; תלוי ועומד בערעור).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תשלום הפיצוי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ס' 27א לחוק חוזה הביטוח (משנת 2020!!!): העברה בנקאית (אא"כ הניזוק ביקש אחרת)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ת"צ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גיגי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אישור תביעה ייצוגית בגין הפרת ההוראה, גם כאשר מדובר "רק" בהנחית הממונה על הביטוח.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"תזוזת המטוטלת"? היעדר עיכוב ביצוע גם בסכומים גבוהים אם יש לתובע דירה (2922/24; 45506-10-24 [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שימו לב: המספור החדש גם בתיקי בימ"ש עליון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])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41705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0DEBDE-6730-EDB5-3788-A546607A5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907268D3-F52D-C4BC-86CF-0D2DAFB6E95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6E57BD9F-A5F5-7469-442C-3E5359646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פרוצדורה(2)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F8CA928-F0F7-2E10-D5CD-A32B9B2A5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מימון תיקים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ניתן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להמחות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זכויות לפירות התביעה לבעל מוסך שתיקן רכב (איוב)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עמדת יועמ"ש: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ניתן לממן תיקים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באמצעות חברת מימון (בתוך אברהם נ' פירט)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שובן של האגרות בתביעות המעורבות (פינה שנתית)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"המצאה נוספת" (מכון 1) – אגרה "נעה" ומשתנה לפי שלבי ההליך (השופט סתיו).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בוטל בערעור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(6546-04-24, השופטת גלר).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הפתרון הנכון: השוואת האגרה הכספית המלאה לאגרת נזקי גוף מלאה (46569-09-19, השופטת יעל אילני). תלוי ועומד בערעור (ואולי סוף כל סוף תוכרע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הסוגיה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): 4554/24 (השופטת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וילנר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).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פטור מאגרה בסוף ההליך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סמכות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טבועה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של בית המשפט גם בתביעות שנדחו ושלא נופחו (עזבון פלוני נ' ש. שלמה, השופט רם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וינוגרד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0900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16E80D-55A6-CF7C-BA8E-412F2DBC9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02B1BD9A-A05F-EB6D-8CDE-8D4699460AC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A25A67E2-DB95-2E29-9F8D-9AFB20BB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פרוצדורה(3)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4109CE9-4ADF-9A15-65AF-24A482B26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תיקון כתבי טענות והתיישנות: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לא יוצרת עילה וניתן לתקן גם לאחר חלוף זמן (ס.ב.; ז.ק.)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דחיית בקשה לתיקון באמצעות הוספת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פסיכיאטרית (ז.ק., תלוי ועומד בערעור).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דחיית בקשה לצירוף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אקטוארית שמנתח נתונים סטטיסטיים (5284-06-22); האם רופאים מבינים מספרים?</a:t>
            </a:r>
          </a:p>
          <a:p>
            <a:pPr lvl="1" algn="just"/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שימו לב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ס' 15א לחוק ההתיישנות (תיקון חרבות ברזל): הארכה של 6 חודשים (54046-04-24).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כאב שיניים מתמשך =&gt; קצה חוט שמתחיל את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מירוץ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ההתיישנות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קוסנר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, תלוי ועומד בערעור)</a:t>
            </a:r>
          </a:p>
          <a:p>
            <a:pPr marL="457200" lvl="1" indent="0" algn="just">
              <a:buNone/>
            </a:pPr>
            <a:endParaRPr lang="he-IL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52742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F47B79-6A45-D6FB-8BAA-DB2EAC609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B1CC209C-49CF-F722-3CD0-45DC40F9239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5A35C493-B4CD-AF93-0DA8-D7EED4EA2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D3F04CE-62C2-1282-B13E-103DF1B0C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השתכרות עורכי דין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החלת פסק הדין של השופט עמית (השתכרות עד גיל 70) ככלל משפטי ולא נתון עובדתי (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בניגוד לדיון הנוסף)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23320-06-17.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בערעור (14832-09-23): הותרת גיל הפרישה; גם עו"ד מצליח – 50% אקטוארי (מהנכות האורטופדית); נטל הראיה לנקודות זיכוי – על התובע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כמה מרוויח עורך דין? ת.פ. נ' הראל (סטודנט למשפטים) – 150% שכר ממוצע; הבחנה בין מוסדות הלימוד. </a:t>
            </a:r>
          </a:p>
          <a:p>
            <a:pPr marL="228600" lvl="1" algn="just">
              <a:spcBef>
                <a:spcPts val="1000"/>
              </a:spcBef>
            </a:pP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השתכרות קטינים</a:t>
            </a:r>
          </a:p>
          <a:p>
            <a:pPr marL="685800" lvl="2" algn="just">
              <a:spcBef>
                <a:spcPts val="1000"/>
              </a:spcBef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שכר ממוצע גם למצטיינים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פרנקו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 וגם לתושבי מזרח ירושלים (</a:t>
            </a:r>
            <a:r>
              <a:rPr lang="he-IL" b="1" dirty="0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אגודת </a:t>
            </a:r>
            <a:r>
              <a:rPr lang="he-IL" b="1" dirty="0" err="1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אלמקאסד</a:t>
            </a:r>
            <a:r>
              <a:rPr lang="he-IL" b="1" dirty="0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r>
              <a:rPr lang="he-IL" b="1" dirty="0" err="1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האיסלאמית</a:t>
            </a:r>
            <a:r>
              <a:rPr lang="he-IL" b="1" dirty="0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 לצדקה בירושלים)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685800" lvl="2" algn="just">
              <a:spcBef>
                <a:spcPts val="1000"/>
              </a:spcBef>
            </a:pPr>
            <a:r>
              <a:rPr lang="he-IL" sz="2400" u="sng" dirty="0">
                <a:latin typeface="David" panose="020E0502060401010101" pitchFamily="34" charset="-79"/>
                <a:cs typeface="David" panose="020E0502060401010101" pitchFamily="34" charset="-79"/>
              </a:rPr>
              <a:t>אבל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פסק דין מוזר: בתחילה שכר מלצר, אח"כ שכר ממוצע (שכטר)</a:t>
            </a:r>
            <a:endParaRPr lang="he-IL" sz="2400" u="sng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57200" lvl="1" indent="0" algn="just">
              <a:buNone/>
            </a:pPr>
            <a:endParaRPr lang="he-IL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3873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61C84E-9DA8-9557-E8C6-5AF39F0E1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C04CCE8B-1564-C394-7694-0153A489A5E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60F7CCEF-42E7-8CFD-91BC-939E90C9C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פיצויים(2)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D27C74B-8232-3E43-C11D-2A14C88D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תובע בעל חברה:</a:t>
            </a:r>
            <a:r>
              <a:rPr lang="he-IL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נחשב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כעצמאי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פרישה בגיל 70, ומביאים בחשבון את החברה בהכנסותיו (פלוני נ'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ליטוין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); </a:t>
            </a:r>
          </a:p>
          <a:p>
            <a:pPr lvl="1" algn="just"/>
            <a:r>
              <a:rPr lang="he-IL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הערה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פיצוי עונשי – לא נפסק כנגד מי שהורשע בפלילים (אך לא נוכה הפיצוי מההליך הפלילי), אבל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כן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נפסק כנגד עד המדינה</a:t>
            </a:r>
          </a:p>
          <a:p>
            <a:pPr marL="228600" lvl="1" algn="just">
              <a:spcBef>
                <a:spcPts val="1000"/>
              </a:spcBef>
            </a:pP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ברוטו נטו (פסק הדין של 2025... אולי)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: 1158/24; ספוילר: האם פסיקת הברוטו היא לטובת תובעים?</a:t>
            </a:r>
          </a:p>
          <a:p>
            <a:pPr marL="228600" lvl="1" algn="just">
              <a:spcBef>
                <a:spcPts val="1000"/>
              </a:spcBef>
            </a:pP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בית או מוסד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: החלטה </a:t>
            </a:r>
            <a:r>
              <a:rPr lang="he-IL" sz="2800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מסכמת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: 51311-08-15: העמדה המודרנית – מטופל נשאר בקהילה גם כאשר ההורים מתבגרים</a:t>
            </a:r>
          </a:p>
          <a:p>
            <a:pPr marL="685800" lvl="2" algn="just">
              <a:spcBef>
                <a:spcPts val="1000"/>
              </a:spcBef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הזכות להישאר בבית כ"זכות יסוד": גג לניזוק ולחוסה</a:t>
            </a:r>
          </a:p>
          <a:p>
            <a:pPr marL="457200" lvl="1" indent="0" algn="just">
              <a:buNone/>
            </a:pPr>
            <a:endParaRPr lang="he-IL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89288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ECACA5-F622-FB66-8FA7-871F3C250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8A7184B9-BDB8-1422-3D57-B6969D5592E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4B491033-1B8D-38DE-3759-D15D9C71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פיצויים(3)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5355D45-FDF7-258E-5E55-3DCDE3E2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7"/>
            <a:ext cx="10515600" cy="4743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תלויים 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תלויים שטרם נולדו:</a:t>
            </a:r>
            <a:r>
              <a:rPr lang="he-IL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לצורך זכויות לפי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דיני התגמולים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גם יתומים "עתידיים" (קצין התגמולים)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ידועים בציבור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הגבלת התלות למרות שחיו יחד שנה וחצי והתכוונו להינשא, בשל כך שלא הספיקו להתחתן בפועל (3323/23; בקשה לדנ"א נדחתה)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תלויים שהם גם יורשים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אין הכרעה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בבית משפט עליון האם ההתיישנות היא על פי המנוח (כיורשים) או על פי התלויים (עילה עצמאית): נדון בגיא-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ליפל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עם דעות שונות, והשנה מחלוקת בבימ"ש מחוזי: </a:t>
            </a:r>
          </a:p>
          <a:p>
            <a:pPr lvl="2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פלונית נ' מור (השופטת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רסלר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-זכאי): התיישנות מחמירה לפי היורשים, תוך קביעה שהמחלוקת בגיא-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ליפל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היא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אוביטר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 מוזר – אבל למרות שהקביעה הייתה שאין הכרעה בעליון – לא הוגש ערעור. </a:t>
            </a:r>
          </a:p>
          <a:p>
            <a:pPr lvl="2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עזבון ס.ב. (השופט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בולוס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): התביעה כתלויים הותרה (לפי התיישנות תלויים), אך לא תביעת העיזבון והמיטיבים (לפי התיישנות יורשים). תלוי ועומד בערעור. 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בין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סושרד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לפינץ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הכרעה לטובת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סושרד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עווד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פסיקה לפי אומדנה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רק לאחר הבאת מלוא הראיות האפשריות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זילברמינץ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, השופט סולברג)</a:t>
            </a:r>
          </a:p>
          <a:p>
            <a:pPr algn="just"/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חדל"פ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הרחבת הלכת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קוגן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גם לפוליסות ביטוח (ויזמן;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עסאלה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9826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FE8B1-39DA-2C9C-7B80-8795CB12E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EC1A430C-4C50-9090-9806-BBFA8685708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6D174EE9-54F7-DB6B-3F55-0A24602BF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פיצויים(4)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63C2D9A-3795-2E7E-7A63-5E3F1D3CE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טיפולים רפואיים </a:t>
            </a:r>
          </a:p>
          <a:p>
            <a:pPr lvl="1" algn="just"/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השב"ן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המשך "המרי האזרחי" של הערכאות הדיוניות: 7719-04-24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בדר"כ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אין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בפלת"ד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, והנטל על התובע, אי מתן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על המשך חברות);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ליטוין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(לא הוכח שקיבל טיפול במסגרת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 מוזר – יש תקופת הכשרה. מה יעשה ניזוק?)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אישור העברת מבוטחים רבים מביטוחים פרטיים לביטוחי משלים-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517/24.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nudges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≠ פגיעה באוטונומיה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ניכויים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המשך משנה קודמת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ניכוי קצבת שארים עד לתוחלת חיי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המנוח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(לולא העוולה). הגבלה דומה על תביעת השיבוב: ערעור על השופטת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קצבוי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עדיין תלוי ועומד (70399-01-24)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בדומה – החזרה לערכאה קמא בפנסיה תקציבית, לצורך חישוב הניכוי והפחתה מהניכוי של הגמלה שהייתה מתקבלת לולא האירוע (64152-02-24)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בניגוד לכך: ניכוי פנסיה וותיקה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על אף הודעת הקרן שלא </a:t>
            </a:r>
            <a:r>
              <a:rPr lang="he-IL" b="1" u="sng" dirty="0" err="1">
                <a:latin typeface="David" panose="020E0502060401010101" pitchFamily="34" charset="-79"/>
                <a:cs typeface="David" panose="020E0502060401010101" pitchFamily="34" charset="-79"/>
              </a:rPr>
              <a:t>תשתבב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(עזבון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מ.ב.ח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., ערעור תלוי ועומד)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ניכוי פנסיה תקציבית ללא התחשבות בזכאות לולא העוולה: 48578-12-18 (ערעור תלוי ועומד)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ניכוי קצבאות גם מפגיעה באוטונומיה: 48772-12-20 (ערעור תלוי ועומד) </a:t>
            </a:r>
            <a:r>
              <a:rPr lang="he-IL" sz="2200" b="1" u="sng" dirty="0">
                <a:latin typeface="David" panose="020E0502060401010101" pitchFamily="34" charset="-79"/>
                <a:cs typeface="David" panose="020E0502060401010101" pitchFamily="34" charset="-79"/>
              </a:rPr>
              <a:t>וההיפך</a:t>
            </a:r>
            <a:r>
              <a:rPr lang="he-IL" sz="22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r>
              <a:rPr lang="en-US" sz="22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200" dirty="0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21788-02-19 </a:t>
            </a:r>
            <a:endParaRPr lang="he-IL" sz="2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85399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520586-DE74-F3DE-D5E8-A7A2768C0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904855FB-B0C7-2A7A-7C43-D303BD91BB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7E5BA5F8-8EB1-6362-A33E-ECDC812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פיצויים(5)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9D50745-1667-5DE3-01A1-7BA3DE9A4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ניכויים (המשך): ניכויי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מל"ל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ניכוי מן הניכוי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ניכוי של שכ"ט עו"ד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במל"ל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ליטוין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; מכון ירושלים למחקרי מדיניות)</a:t>
            </a:r>
          </a:p>
          <a:p>
            <a:pPr lvl="1"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ראוי למחשבה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ניזוק לא זכאי לוותר על תגמולי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מל"ל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ולגבות פיצוי חלף התגמולים (64675-02-20)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מינוי וועדות ופוסקים: בג"צ הלשכה עדיין תלוי ועומד.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השתק שיפוטי על טענות חברות ביטוח האם מדובר בתאונת עבודה (30958-11-23)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קרנות פנסיה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וועדות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א.כ.ע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מביאות בחשבון יכולת השתכרות בשוק החופשי (ארצי לעבודה – בר).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פיצוי בגין אי צירוף לקרן פנסיה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זכויות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מלאות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(בן שטון). יש להגיש תביעה בגין הזכויות שהפסיד התובע ביחד עם תביעת ההפרשות (הלל).</a:t>
            </a:r>
          </a:p>
        </p:txBody>
      </p:sp>
    </p:spTree>
    <p:extLst>
      <p:ext uri="{BB962C8B-B14F-4D97-AF65-F5344CB8AC3E}">
        <p14:creationId xmlns:p14="http://schemas.microsoft.com/office/powerpoint/2010/main" val="3107544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816EE5-92C8-4A01-35D5-F66BD9261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E4A4B47C-81FA-748B-1243-83BEA6FD30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EA7E2252-BDEA-285F-25C7-E7883E3C6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רשלנות רפואית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A00EF0F-23A1-461A-C212-C82C3B00D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54947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קשר סיבתי מיוחד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היעדר הפחתה בטענת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קש"ס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מיוחד במוגבלויות קשורות (51311-08-15; ערעור תלוי ועומד)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הסכמה מדעת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כופים על יולדת שפויה לעבור ניתוח קיסרי (5575-08-24, בית משפט עליון)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פיצוי על קשירת חצוצרות כשההסכמה ניתנה על ידי אישה תשושה לאחר לידה (42626-05-20). דרישה מוזרה לקבלת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אישור הבעל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בנוסף לאישה.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כיבוד רצון מטופל שלא לראות את אשתו בטיפול נמרץ (רוזנטל)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היעדר הסבר על ניתוח קרע בפי הטבעת – כאשר באופן פוזיטיבי נקבע שהייתה מסרבת אצל המנתח הספציפי – בהיעדר רשלנות בניתוח, ניתן פיצוי רק בגין פגיעה באוטונומיה (בי"ח המשפחה הקדושה)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נדרש לידע מטופל על עיון שבוצע בתיק הרפואי (רופאים לזכויות אדם)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טיפול להורדת שיער – דרישה להסבר גם על אחוזי היעדר שיפור (ש.א.)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פגיעה באוטונומיה כפגיעה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סובייקטיבית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(שיניים) (ויקטוריה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דנט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77396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9B511E-31A3-4496-2ED6-3E010F999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E3DB13C0-84C0-84AB-15D0-5D22EC2C8E8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DCEEA6B3-1056-FD53-018D-2A220249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רשלנות רפואית(2)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419B1F8-E9B2-AD17-FF88-2F8C1C728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ערבוב תיקים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הכנסת בדיקה של לימפומה מחולה אחר וחרדות שנגרמו כתוצאה מהתשובה החיובית השגויה (47578-08-19)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תסמונת דאון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פגיעה באוטונומיה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כשלא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בטוח שהייתה מתבצעת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בדיקה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(2608-04-20)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אין צורך בפיצוי על סמן רך לדאון, ואין חובת מרדף אחרי מטופל או מעקב (28412-05-21)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דחיית תביעה כנגד עו"ד בגין ייעוץ רשלני בעניין התיישנות (שלמה ברקוביץ, ערעור תלוי ועומד).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חשוב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קביעה מפורשת בפסק הדין שעו"ד ברקוביץ לא זכאי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להחסות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את שמו כנתבע.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ניירות עמדה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בחינת מעמד ניירות העמדה והאם קיימת "חזקת תקינות" למי שפועל לפיהם (52988-03-19)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פינת "טרם":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חשיבות הרפואה הדחופה ומיון החולים לפינוי לבית חולים,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וחיוב המדינה בגלל רופאה עם רישיון מזויף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(עזבון מ.ד.)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המשך משנה שעברה: פס"ד בעניין לידה מוקדמת בשל אבחון ככאבי גב עדיין תלוי ועומד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28147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69A630B0-39D1-08AC-5DA0-D367EA75F0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073D47BA-2C51-78B7-F155-A45BA437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חובות עבר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CD55A38-587F-7B80-4368-ABFDFFEF0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העוברים המוחלפים (61932-09-23)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קביעת הורות (?) על פי טובת הילד</a:t>
            </a:r>
          </a:p>
          <a:p>
            <a:pPr lv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העברת שיקול הדעת למומחה בתחומים שאינם של מומחיות</a:t>
            </a: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זכאות לנכות כללית לנשים עובדות לאחר גיל פרישה חוקי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</a:p>
          <a:p>
            <a:pPr lv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בג"צ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גלנטה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הפליית נשים מכוח פרשנות; הותרת הבחינה החוקתית לעתירה עתידית</a:t>
            </a: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עוולה חוקתית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ניסנס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ערעור תלוי ועומד</a:t>
            </a:r>
          </a:p>
        </p:txBody>
      </p:sp>
    </p:spTree>
    <p:extLst>
      <p:ext uri="{BB962C8B-B14F-4D97-AF65-F5344CB8AC3E}">
        <p14:creationId xmlns:p14="http://schemas.microsoft.com/office/powerpoint/2010/main" val="1302728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287B25-EEE8-8288-A977-D605C44CD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3E94960D-6431-CE6B-7AB2-A97295BD548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415A030C-5A2D-E8EE-BACB-671BC4D2F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רשלנות רפואית(3)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51E3AE9-6FBB-A8EE-97AA-E1A669A6A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פסק הדין "המטורף" (והמפחיד) של השנה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בית המשפט העליון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באלבמה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– עוברים מוקפאים הם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בני אדם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לצורך חוק המתת ילדים: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LePage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האם הטירוף יגיע גם לישראל?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נזק ראייתי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חידוד ההלכה: נזק ראייתי חל רק על העובדות הלא ידועות ולא על הקביעה הרפואית/משפטית על בסיס העובדות שנקבעו (1399/20)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נזק ראייתי שמביא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לזכייה בהליך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נזק בגין היעדר קביעת סיבת המוות ללידה שקטה (34999-04-18, ערעור תלוי ועומד)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5937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4D3D7E-2364-B039-D888-453C867D5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EF968D3D-1FCE-A57F-9F0B-B3FF8D44F41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7BCB1745-6AA4-7AA2-B037-F93E7D7C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ראיות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C33C78D-CA62-DA5D-DE35-5BCB493BC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פס"ד פלילי כראיה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אין צורך בהיתר להבאת ראיות על אשם תורם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מקטה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עיכוב דיון בגין הליך פלילי: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עיכוב כתוצאה מחשש משיבוש (21159-02-24 (מחוזי))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היעדר עיכוב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ורידיס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(עליון)).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עמדה שמשקללת את הזמן עד לתום ההליך הפלילי, וקביעה שרק מאשימה יכולה לבקש עיכוב (נוריאל (מחוזי))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זכות עיון בתיק הפלילי לנפגע עבירה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הנחיית פרקליט המדינה לא נותנת זכות לעכב את הליכי החקירה בלי סוף ללא זכות עיון (5224/24)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אין חובה לגלות את התיקים הפליליים (האחרים) של התובע,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אבל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ניתן לדרוש פירוט הרשעות מהמשטרה לצורך כושר השתכרות ומהימנות (47845-01-24); אם רלוונטי למהימנות – למה לא ביחס לנתבעים או כלל העדים?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71486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E8DB5B-B9F0-3D96-C221-BD1988C7D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BA04C1F0-FA40-8093-A536-C936654D1A5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CF21FABF-E858-08F2-1746-AC16F2E24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הסברים לעובדים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1407148-D8C1-27F0-77D7-89A25B385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מתי דברים "ברורים מאליהם"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קבוצת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אשטרום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שימוש באקדח צבע פשוט ולא מצריך הסבר.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מועצה אזורית גדרה: צריך לתת הסבר לסייעת שקשה להרים פח כבד (10% אשם תורם). ערעור תלוי ועומד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עזבון פלוני נ' קיבוץ מסילות: צריך להסביר למתעמלים בחדר כושר לא לדחוק 90 ק"ג לבד ובהיעדר מדריך. ערעור תלוי ועומד.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7597-02-18: לא צריך להסביר למורה שעבר לחינוך מיוחד שאפשר לקבל מכות מתלמידים</a:t>
            </a:r>
          </a:p>
        </p:txBody>
      </p:sp>
    </p:spTree>
    <p:extLst>
      <p:ext uri="{BB962C8B-B14F-4D97-AF65-F5344CB8AC3E}">
        <p14:creationId xmlns:p14="http://schemas.microsoft.com/office/powerpoint/2010/main" val="3760705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1B758C-E498-E142-35FD-BFFCD5074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A36496F7-9AA4-2014-5EC7-C753C7BAE91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89568C1E-F004-E50B-3DED-941EAB37F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טרור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92E380F-22F8-CC27-ABFF-6EAA39B20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e-IL" sz="3200" b="1" u="sng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האירוע הנזיקי של השנה</a:t>
            </a:r>
            <a:endParaRPr lang="he-IL" sz="3200" u="sng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חוק פיצויים לדוגמה: אימוץ דעת המיעוט ב2362/19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תיקון מס' 43 – 75% מהנזק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מינימום</a:t>
            </a:r>
          </a:p>
          <a:p>
            <a:pPr lvl="2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בג"צ הרשות טרם הוכרע,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אבל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לא התבקשה תשובה מהכנסת, המדינה והנפגעים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יישום חוק פיצויים לדוגמא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59138-06-23; 31863-03-23 ונוספים (סגן הנשיא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דראל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החזרת תיקים למחוזי לדון לפי החוק: יורשי בן שלום</a:t>
            </a:r>
          </a:p>
          <a:p>
            <a:pPr algn="just"/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ממתי </a:t>
            </a:r>
            <a:r>
              <a:rPr lang="he-IL" b="1" u="sng" dirty="0" err="1">
                <a:latin typeface="David" panose="020E0502060401010101" pitchFamily="34" charset="-79"/>
                <a:cs typeface="David" panose="020E0502060401010101" pitchFamily="34" charset="-79"/>
              </a:rPr>
              <a:t>מירוץ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 ההתיישנות בתביעות אשרור?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טרם נדון.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חיוב חברת חדשות לדאוג לדרך מילוט מרעולי פנים: חברת החדשות הישראלית</a:t>
            </a:r>
          </a:p>
          <a:p>
            <a:pPr algn="just"/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אלסוחה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– הנכות הנדרשת לפי התנאי הרביעי (3619/23)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מעל 20% - כן.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מתחת ל-10% - לא.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בין לבין – תלוי במקרה ובנכות התפקודית. </a:t>
            </a:r>
          </a:p>
          <a:p>
            <a:pPr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חשוב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האם נכות זמנית מקימה זכאות לפי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אלסוחה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(ולו לתקופת הביניים)? 49465-11-20 (השופט רם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וינוגרד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 – שאלה פתוחה. </a:t>
            </a:r>
            <a:endParaRPr lang="he-IL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6163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D4C949-6A55-F22E-5572-4E290897A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ED1EB474-956F-B467-C36C-480E80039E8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41518AA5-A6B7-9C09-6CC3-3B365450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אחריות המדינה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D3DEFC2-A76E-4EEF-5471-144E366E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אחריות המדינה לפגיעות מיניות שביצע שוטר: 33158-04-18, ערעור המדינה נדחה – 17073-09-24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פרשנות מצרה לאחריות המדינה על פריצת דלת בעת ביצוע חיפוש: 17289-09-24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המשך משנה שעברה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האם השב"ס אחראי לפגיעת אסיר בטיפול בבי"ח העמק – ערעורים הדדיים תלויים ועומדים (683/24)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אחריות למעשי צד שלישי: משכיר שהביא חשמלאי "חאפר" אחראי למעשי החשמלאי שגרמו למוות (לוי)</a:t>
            </a:r>
          </a:p>
        </p:txBody>
      </p:sp>
    </p:spTree>
    <p:extLst>
      <p:ext uri="{BB962C8B-B14F-4D97-AF65-F5344CB8AC3E}">
        <p14:creationId xmlns:p14="http://schemas.microsoft.com/office/powerpoint/2010/main" val="1654792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F1BB4-B698-0E1A-AB9A-0DB5B753B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671A3B99-68B0-F905-076F-18E8D10986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112A83D5-9C2C-4165-23D6-EAFB79A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פלת"ד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– "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הכל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ברור"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C376E06-86D6-0490-EDCE-6E79085C8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עגורן שנפל על מכונית חונה (נהג דיבר בטלפון) – לא ת"ד (חברת מבנים ונתיבים)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פריקה וטעינה שהן ת"ד – רק אם יש נסיעה באמצע (4393/22); מדובר בשינוי הלכה (ג'רבי)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הולך רגל שהחליק על כתם סולר – ת"ד (התנתקות חלק מרכב) (37383-05-17)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היתקלות מכונית בנחיל דבורים (ונזק מוחי מעקיצות) – לא ת"ד (ז.ה.)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ריקון משאית ממי גשמים – ת"ד (מים אינם מטען) (7960-05-20)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משאית שפגעה במכוניות בתחנת דלק – המכוניות הן זירה – והמשאית אחראית לכל (11052-11-17, ערעור תלוי ועומד)</a:t>
            </a:r>
          </a:p>
          <a:p>
            <a:pPr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שאלה מעניינת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רוכב אופנוע חסר ביטוח שלא רוצה לתבוע את המתיר – האם חברת הביטוח יכולה לטעון שנכנס לסעיף 7א? (סלאח)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טענות סרק על נסיבות התאונה =&gt; חיוב בריבית מיוחדת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עתאמנה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4661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992D85-59A0-0BF1-4901-173309B30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DEFEBEE1-BB53-42EC-B4F8-9D093A5C7CA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6FEAD4ED-7151-8E6D-9987-23511295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ביטוח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51C973F-F4BF-B87C-F05F-D504B4E1C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ביטוח תלמידים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תחולה גם במקרה של רצח (4972-06-22)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צלקות אסתטיות מזכות בתגמולים אם מתלווה להן אלמנט תפקודי או נפשי כלשהו כולל רגישות (3285-04-23, ערעור נדחה: 76040-05-24)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סדר הבאת ראיות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כשחברת ביטוח מודה בפוליסה וטוענת למרמה – היא תביא ראיות ראשונה (6259-09-23)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ריבית מיוחדת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העלאת טענות סרק – ריבית מיוחדת פי 6 מהריבית הרגילה (חבר). ערעור תלוי ועומד.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חברה שלא בדקה את המצב המשפטי לפני התביעה למרות פניה – פי 3 מהריבית הרגילה (כושר באר שבע)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תביעות השתקה: יכולות להוביל להוצאות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עונשיות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עד גובה התביעה עצמה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(וקנין)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פסק הדין האחרון של השופטת ברון: אישור ייצוגית – גם ניתוח מניעתי הוא ניתוח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(3515/22)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21033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CCA39-D1B1-113E-3309-4B7C0A82D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CC0C160D-2EE8-2315-A398-0B14DB9953E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B06EE5EB-2D3C-230B-8706-77A000E3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הסיכון להתחתן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8834084-C09C-C75B-CC82-608853112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15"/>
            <a:ext cx="10515600" cy="4883342"/>
          </a:xfrm>
        </p:spPr>
        <p:txBody>
          <a:bodyPr>
            <a:normAutofit/>
          </a:bodyPr>
          <a:lstStyle/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אולם אירועים צריך לוודא הבאת כוס "בטיחותית" לחתן (אקו גני אירועים)</a:t>
            </a:r>
          </a:p>
          <a:p>
            <a:pPr marL="0" indent="0" algn="just">
              <a:buNone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האם זה הסיכון המרכזי בחתונה?</a:t>
            </a:r>
          </a:p>
          <a:p>
            <a:pPr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ואל תשכחו:</a:t>
            </a:r>
            <a:r>
              <a:rPr lang="en-US" b="1" u="sng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המע"מ עלה, ויש לתבוע שכ"ט (כולל מע"מ) </a:t>
            </a:r>
            <a:r>
              <a:rPr lang="he-IL" b="1" u="sng">
                <a:latin typeface="David" panose="020E0502060401010101" pitchFamily="34" charset="-79"/>
                <a:cs typeface="David" panose="020E0502060401010101" pitchFamily="34" charset="-79"/>
              </a:rPr>
              <a:t>גבוה יותר.</a:t>
            </a:r>
            <a:endParaRPr lang="he-IL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646FC6DC-60B8-2A4D-2656-D72012433A1B}"/>
              </a:ext>
            </a:extLst>
          </p:cNvPr>
          <p:cNvSpPr txBox="1"/>
          <p:nvPr/>
        </p:nvSpPr>
        <p:spPr>
          <a:xfrm>
            <a:off x="551663" y="3813529"/>
            <a:ext cx="1080096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7200" b="1" dirty="0">
                <a:latin typeface="David" panose="020E0502060401010101" pitchFamily="34" charset="-79"/>
                <a:cs typeface="David" panose="020E0502060401010101" pitchFamily="34" charset="-79"/>
              </a:rPr>
              <a:t>להתראות בשנה הבאה</a:t>
            </a: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1252BFEE-EF89-4110-C7B3-7327B9BCA215}"/>
              </a:ext>
            </a:extLst>
          </p:cNvPr>
          <p:cNvSpPr txBox="1"/>
          <p:nvPr/>
        </p:nvSpPr>
        <p:spPr>
          <a:xfrm>
            <a:off x="914400" y="5013858"/>
            <a:ext cx="1007549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לצפייה במצגת, רשימת אסמכתאות ובחומרים נוספים ראו:</a:t>
            </a:r>
          </a:p>
          <a:p>
            <a:pPr algn="ctr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  <a:hlinkClick r:id="rId4"/>
              </a:rPr>
              <a:t>www.posner-law.co.il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36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E34C28-088C-FE7D-E5AA-26568B479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D9E32C94-73E3-90E3-7510-CD62F33BB74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910046B8-4D8D-B8A5-0741-1F855B97B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BD176D4-911D-AA28-9D4D-79F845B4B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/>
          <a:lstStyle/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מגדר: זכות אישה להתנגד לבדיקה בבגדים תחתונים אצל רופא גבר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יוספאון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תובע לא יכול להסתמך לתיקון תביעה על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נתבע שהוגשה בהודעת צד ג' (איכילוב)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מסמך שמומחה התייחס אליו – מועבר לצד שכנגד ומוכשר כראיה באופן אוטומטי (הפניקס)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תנאים לשימוש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מומחה בימ"ש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מתיק אחר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(עיריית נתניה):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הכרח בצדדים קרובים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הסכמת המומחה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הגשת חוות הדעת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מטעם בעל דין ספציפי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718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8D9548-406C-A488-A83D-A6B9B6785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2D6062EB-9B25-6F66-9D22-18E104ABF63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CAD536BA-F6A2-3FDE-2AC4-4B7E1B41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מומחים(2): תחומי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39528F3-7E6A-DA58-A7AF-6377370A9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/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חוות דעת "מעורבבות" (משפטית ועובדתית)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פסיקה </a:t>
            </a:r>
            <a:r>
              <a:rPr lang="he-IL" u="sng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סותרת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פיקארד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(השופטת רונן): ניתן להשאיר את חוות הדעת, בימ"ש לא כפוף לעובדות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2069/24 (השופט עמית): יש להוציא מתיק בית המשפט</a:t>
            </a:r>
          </a:p>
          <a:p>
            <a:pPr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חוות דעת פרא-רפואית: </a:t>
            </a:r>
          </a:p>
          <a:p>
            <a:pPr lvl="1" algn="just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קלינאות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תקשורת – ניתן להגיש (12696-12-20);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אינה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רפואית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5624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E049B-6313-C56A-8E5E-975308250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5AB68E7D-0669-D610-CBE9-C7E3027EA4A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7B287116-8E7E-FA26-E540-39D50CF3D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מומחים(3): מומחי בימ"ש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D85AD62-9E0F-FA36-A46F-AADD56007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/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פסילת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שניתנה לגוף משפטי "קרוב" לאחד הצדדים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עירייה וועדה מקומית (שחר ברוטשילד)</a:t>
            </a:r>
          </a:p>
          <a:p>
            <a:pPr lvl="1" algn="just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שב"ן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וקופ"ח (טרם)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יחסים קודמים (במסגרת בימ"ש) בין מומחה לבעל דין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ימונה מומחה מטעם בימ"ש שנתן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ברשלנות רפואית נגד הנתבע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ארדקיאן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ימונה מומחה מטעם בימ"ש בעניין עו"ד שצפוי לחוקרו בהליך אחר (ל.נ.)</a:t>
            </a: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היוועצות מומחה בימ"ש עם גורמים שלישיים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הכשרה (א.ג. נ' ש. שלמה)</a:t>
            </a:r>
          </a:p>
          <a:p>
            <a:pPr lv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טעם לפגם, ויש לפרט כבר בחוות הדעת ולתת את פרטי ההיוועצות לפי דרישה (מיילים): </a:t>
            </a:r>
            <a:r>
              <a:rPr lang="he-IL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ההכרעה </a:t>
            </a:r>
            <a:r>
              <a:rPr lang="he-IL" u="sng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בערעור</a:t>
            </a:r>
            <a:r>
              <a:rPr lang="he-IL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באותו הליך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(פלונית נ' שאול)</a:t>
            </a:r>
          </a:p>
          <a:p>
            <a:pPr marL="457200" lvl="1" indent="0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57200" lvl="1" indent="0" algn="just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87936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D45B36-D6F7-4F10-77F0-BBE30481D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13D6F017-0101-2D29-2C1D-E2660B069F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43BB3E00-5802-0E56-2E25-6004A2583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מומחים(4): מומחי בימ"ש</a:t>
            </a:r>
            <a:b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			</a:t>
            </a:r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II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3BCFC60-63A0-F7E0-A97B-9BABCA158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48962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העברת מסמכים למומחים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פסק דין </a:t>
            </a:r>
            <a:r>
              <a:rPr lang="he-IL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סוקר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סביון רז – ניתן להעביר גם מסמכים שאינם קבילים (לא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פלת"ד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העברת מסמכים אסורים ≠ (בהכרח) פסילת מומחה (46818-10-24)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מסמכים פסיכולוגיים לצורך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טיפול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יש למחוק חלקים היכולים להיחשב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כחוו"ד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פלת"ד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 (35053-09-23); מסמכים פסיכולוגיים ככלל – כל מקרה לגופו, לפי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מקבילית כוחות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(ש. שלמה נ' פלוני)</a:t>
            </a:r>
          </a:p>
          <a:p>
            <a:pPr lvl="1" algn="just"/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מומחים מטעם בית המשפט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בתיקים אחרים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פלת"ד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): 33941-06-24 ניתן להעביר. 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לא ניתן להעביר מסמכים במעמד צד אחד (למשל, דו"חות חקירה), גם כשגילויים עוכב לפי סוויסה (פלוני נ' הפניקס)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על מומחה חובה לעיין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בכל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המסמכים, וייפסל גם אם הסיבה להיעדר העיון טמונה במחדל אחד מבעלי הדין (שליחה למייל לא נכון) (החברה העירונית ראשל"צ)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מומחה לא יכול להתעלם ממסמכי "שני הצדדים" בטענה לבדיקה אובייקטיבית (61955-11-21;  </a:t>
            </a:r>
            <a:r>
              <a:rPr lang="he-IL" dirty="0">
                <a:effectLst/>
                <a:ea typeface="Calibri" panose="020F0502020204030204" pitchFamily="34" charset="0"/>
                <a:cs typeface="David" panose="020E0502060401010101" pitchFamily="34" charset="-79"/>
              </a:rPr>
              <a:t>1879-05-23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ניתן להעביר מסמכים מרופא קרוב משפחה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גנטוס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החלטה מעניינת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רק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מי שלא עיינו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מטעמו יכול לבקש פסילת מומחה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טביב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); האם מביא להתנהגות טקטית בשליחת המסמכים?</a:t>
            </a:r>
          </a:p>
        </p:txBody>
      </p:sp>
    </p:spTree>
    <p:extLst>
      <p:ext uri="{BB962C8B-B14F-4D97-AF65-F5344CB8AC3E}">
        <p14:creationId xmlns:p14="http://schemas.microsoft.com/office/powerpoint/2010/main" val="418657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47984B-1EC6-A89B-1702-7E5D7ED3C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6788E468-CFE4-C58E-6D28-F21BC926CFC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6E152E14-64E9-FECC-2882-7E35EC540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מומחים(5): מומחי בימ"ש</a:t>
            </a:r>
            <a:b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			</a:t>
            </a:r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III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2C6037C-5F3D-F067-5CA7-DDA70AE2B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פסילת חוות דעת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פסילה במקרה שמומחה לנזק התייחס לאחריות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הרנוף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; תלוי ועומד בערעור)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מומחה סתם או מומחה מוסכם?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הערת אזהרה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מי שלא התנגד להחלטה על המינוי =&gt; מומחה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מוסכם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(מ. סעדון; תלוי ועומד בערעור)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מתי ימונה מומחה בימ"ש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מינוי בתיק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ר"ר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נגד רצון הצדדים: 20929-06-22 – האם אכן לא ייגרם נזק?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הקשחה של "חסרון כיס": אין די בזכאות לסיוע משפטי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וונדמגיין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רפואת כאב: ימונה בקיומה של תסמונת חריגה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אמארה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מומחה שיקום: "בשלב שני" לאחר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וחקירות (מ.ע.)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תיקון אחרי </a:t>
            </a:r>
            <a:r>
              <a:rPr lang="he-IL"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מומחה בימ"ש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 לא אוטומטי, אבל גישה ליברלית (אספן)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79069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85B2CD-C03E-13AD-AA94-C8B6A956B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118300EB-53C9-22A6-8089-FBB24A8449F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36D7041E-0001-3529-C89F-600E53DC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מומחים(6): מומחי בימ"ש</a:t>
            </a:r>
            <a:b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			</a:t>
            </a:r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IV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2E0EEFA-1FCF-2F19-078B-3735E81B4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"הכה את המומחה": תביעות נגד מומחים מטעם בימ"ש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דחייה על הסף (אלדור)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עצם פסילת מומחה אינו מקים עילת תביעה (נווה)</a:t>
            </a:r>
          </a:p>
          <a:p>
            <a:pPr algn="just"/>
            <a:r>
              <a:rPr lang="he-IL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בינה מלאכותית</a:t>
            </a:r>
            <a:r>
              <a:rPr lang="he-IL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איסור על העברת מסמכים מעובדים למומחה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ל.ח.ס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התרת העברת המסמכים המעובדים למומחה (2746-08-22; משנת 2023)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האם מדובר במסמך רפואי הטעון גילוי?? האם מדובר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המחייבת צירוף לכתב התביעה (ואסורה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בפלת"ד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)? ואם כן – האם יש את מי לחקור?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782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178F00-454C-55C3-1AF7-F24508B1D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>
            <a:extLst>
              <a:ext uri="{FF2B5EF4-FFF2-40B4-BE49-F238E27FC236}">
                <a16:creationId xmlns:a16="http://schemas.microsoft.com/office/drawing/2014/main" id="{BA3F814E-5B21-0B0A-AE45-6D8808358F1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8" t="20306" r="20938"/>
          <a:stretch/>
        </p:blipFill>
        <p:spPr>
          <a:xfrm>
            <a:off x="1981200" y="350838"/>
            <a:ext cx="8972550" cy="14329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B1AEB46D-06D9-E7DB-8257-45934E834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מומחים(7): פרוצדורה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9EE1454-A6CC-5597-A682-E6C5E08E0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33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זכות "המילה האחרונה"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he-IL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לתובע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אא"כ ניתנה רשות לנתבע (מכון 1; השופט ויצמן)</a:t>
            </a:r>
          </a:p>
          <a:p>
            <a:pPr lvl="1" algn="just"/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לנתבע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(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רחאל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; השופט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טאהא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מוזר: תובע שלא הגיש חוות דעת משלימה, יזקפו זאת כנגדו כי "נהוג" להגיש (המשמעות – קיימת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חובה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להגיש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חוו"ד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משלימה) (34999-04-18; תלוי ועומד בערעור)</a:t>
            </a:r>
          </a:p>
          <a:p>
            <a:pPr algn="just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בדיקה רפואית בזום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בעבר: איסור – החלטת השופטת </a:t>
            </a:r>
            <a:r>
              <a:rPr lang="he-IL" dirty="0" err="1">
                <a:latin typeface="David" panose="020E0502060401010101" pitchFamily="34" charset="-79"/>
                <a:cs typeface="David" panose="020E0502060401010101" pitchFamily="34" charset="-79"/>
              </a:rPr>
              <a:t>ווינבאום-וולצקי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כיום: תקנות ביטוח בריאות ממלכתי (שירותי בריאות במדינות חוץ) (הוראת שעה) עד ליום 23.1.2025 –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האם שינה את המצב המשפטי?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2" algn="just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תנאים לשירות ממדינות חוץ: מטפל בעל רישיון </a:t>
            </a:r>
            <a:r>
              <a:rPr lang="he-IL" u="sng" dirty="0">
                <a:latin typeface="David" panose="020E0502060401010101" pitchFamily="34" charset="-79"/>
                <a:cs typeface="David" panose="020E0502060401010101" pitchFamily="34" charset="-79"/>
              </a:rPr>
              <a:t>ישראלי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וכפוף לניהול רשומה רפואית, זכויות מטופל וסודיות; האם יהיה כפוף גם לדין הזר? ומהו הסטנדרט המחייב?</a:t>
            </a:r>
          </a:p>
          <a:p>
            <a:pPr lvl="1" algn="just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3399416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3032</Words>
  <Application>Microsoft Office PowerPoint</Application>
  <PresentationFormat>מסך רחב</PresentationFormat>
  <Paragraphs>228</Paragraphs>
  <Slides>27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27</vt:i4>
      </vt:variant>
    </vt:vector>
  </HeadingPairs>
  <TitlesOfParts>
    <vt:vector size="34" baseType="lpstr">
      <vt:lpstr>Aptos</vt:lpstr>
      <vt:lpstr>Aptos Display</vt:lpstr>
      <vt:lpstr>Arial</vt:lpstr>
      <vt:lpstr>Calibri</vt:lpstr>
      <vt:lpstr>David</vt:lpstr>
      <vt:lpstr>Tahoma</vt:lpstr>
      <vt:lpstr>ערכת נושא Office</vt:lpstr>
      <vt:lpstr>סיכום פסיקה בתחום הנזיקין לשנת 2024</vt:lpstr>
      <vt:lpstr>חובות עבר</vt:lpstr>
      <vt:lpstr>מומחים</vt:lpstr>
      <vt:lpstr>מומחים(2): תחומי חוו"ד</vt:lpstr>
      <vt:lpstr>מומחים(3): מומחי בימ"ש</vt:lpstr>
      <vt:lpstr>מומחים(4): מומחי בימ"ש    II</vt:lpstr>
      <vt:lpstr>מומחים(5): מומחי בימ"ש    III</vt:lpstr>
      <vt:lpstr>מומחים(6): מומחי בימ"ש    IV</vt:lpstr>
      <vt:lpstr>מומחים(7): פרוצדורה</vt:lpstr>
      <vt:lpstr>פרוצדורה</vt:lpstr>
      <vt:lpstr>פרוצדורה(2)</vt:lpstr>
      <vt:lpstr>פרוצדורה(3)</vt:lpstr>
      <vt:lpstr>פיצויים</vt:lpstr>
      <vt:lpstr>פיצויים(2)</vt:lpstr>
      <vt:lpstr>פיצויים(3)</vt:lpstr>
      <vt:lpstr>פיצויים(4)</vt:lpstr>
      <vt:lpstr>פיצויים(5)</vt:lpstr>
      <vt:lpstr>רשלנות רפואית</vt:lpstr>
      <vt:lpstr>רשלנות רפואית(2)</vt:lpstr>
      <vt:lpstr>רשלנות רפואית(3)</vt:lpstr>
      <vt:lpstr>ראיות</vt:lpstr>
      <vt:lpstr>הסברים לעובדים</vt:lpstr>
      <vt:lpstr>טרור</vt:lpstr>
      <vt:lpstr>אחריות המדינה</vt:lpstr>
      <vt:lpstr>פלת"ד – "הכל ברור"</vt:lpstr>
      <vt:lpstr>ביטוח</vt:lpstr>
      <vt:lpstr>הסיכון להתחתן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chaya froind</dc:creator>
  <cp:lastModifiedBy>שני שלומי</cp:lastModifiedBy>
  <cp:revision>14</cp:revision>
  <dcterms:created xsi:type="dcterms:W3CDTF">2024-11-21T08:07:29Z</dcterms:created>
  <dcterms:modified xsi:type="dcterms:W3CDTF">2025-01-19T12:15:56Z</dcterms:modified>
</cp:coreProperties>
</file>